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71" r:id="rId3"/>
    <p:sldId id="263" r:id="rId4"/>
    <p:sldId id="265" r:id="rId5"/>
    <p:sldId id="285" r:id="rId6"/>
    <p:sldId id="278" r:id="rId7"/>
    <p:sldId id="280" r:id="rId8"/>
    <p:sldId id="283" r:id="rId9"/>
    <p:sldId id="284" r:id="rId10"/>
    <p:sldId id="264" r:id="rId11"/>
    <p:sldId id="277" r:id="rId12"/>
    <p:sldId id="267" r:id="rId13"/>
    <p:sldId id="268" r:id="rId14"/>
    <p:sldId id="281" r:id="rId15"/>
    <p:sldId id="269" r:id="rId16"/>
    <p:sldId id="273" r:id="rId17"/>
    <p:sldId id="270" r:id="rId18"/>
    <p:sldId id="276" r:id="rId19"/>
    <p:sldId id="279" r:id="rId20"/>
    <p:sldId id="275" r:id="rId21"/>
    <p:sldId id="27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76" autoAdjust="0"/>
  </p:normalViewPr>
  <p:slideViewPr>
    <p:cSldViewPr snapToGrid="0">
      <p:cViewPr>
        <p:scale>
          <a:sx n="50" d="100"/>
          <a:sy n="50" d="100"/>
        </p:scale>
        <p:origin x="-1046" y="-1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D7A4892-1A7C-4E44-AE8F-D2D1D68B4922}" type="datetimeFigureOut">
              <a:rPr lang="en-US"/>
              <a:pPr>
                <a:defRPr/>
              </a:pPr>
              <a:t>2/23/2021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02AEA2-B13B-44BA-AECA-245C69679B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236508-490F-4626-B9E9-88876DF72AE5}"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72A889-EC7E-4C51-A567-76366966D7CC}" type="slidenum">
              <a:rPr lang="en-US" sz="1200">
                <a:latin typeface="+mn-lt"/>
              </a:rPr>
              <a:pPr algn="r">
                <a:defRPr/>
              </a:pPr>
              <a:t>20</a:t>
            </a:fld>
            <a:endParaRPr lang="en-US"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B235C79-2468-40CB-9A01-9E9F6E8E78B3}" type="slidenum">
              <a:rPr lang="en-US" sz="1200">
                <a:latin typeface="+mn-lt"/>
              </a:rPr>
              <a:pPr algn="r">
                <a:defRPr/>
              </a:pPr>
              <a:t>21</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0B739-79BC-499C-92AD-9FD4DE177F52}"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671DC-CF99-41D0-A747-F647EF2318DA}"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551A1-0941-416A-BDEF-C24E507FC4BB}"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3422CF-A4ED-40CC-9A71-1058ED1CC2F3}"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D33EEC-F60F-4E36-A122-007DC19C0FC5}"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3FECC6-B9AE-4603-A6FC-29620FF1917C}"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B7B46B-416C-4705-ADA4-06132A79FC54}"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F8CD8-51BD-4F06-9387-67B868571287}"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C8004C-A6A6-4B61-9245-6C981A996DCD}"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672C53-6527-48CE-84BD-535E3B342C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9288D5-6235-4864-8C0C-1873FFB7C04E}"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183943-8555-4846-AA4B-44F8B694C9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DC5671-8F6C-432E-B14E-6A6F03050B38}"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540BCB-2A21-4635-951B-F567982CDA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08F6DEAA-5314-4480-AF81-1D935BF2AD90}" type="datetimeFigureOut">
              <a:rPr lang="en-US"/>
              <a:pPr>
                <a:defRPr/>
              </a:pPr>
              <a:t>2/23/2021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808249-B952-4878-BF16-9BB299000C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3E21A8-53BE-4DDD-BEC9-B4A347C5DCA2}"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A7AF3A-40D1-4E00-A28B-F1561564B7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2C0570-9147-423F-B3DC-E95FA8E75DCF}" type="datetimeFigureOut">
              <a:rPr lang="en-US"/>
              <a:pPr>
                <a:defRPr/>
              </a:pPr>
              <a:t>2/23/2021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1957C-6C4D-494B-BA01-0014EBBBC6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3B707F-68BD-40E7-9287-DBABB0D326CC}" type="datetimeFigureOut">
              <a:rPr lang="en-US"/>
              <a:pPr>
                <a:defRPr/>
              </a:pPr>
              <a:t>2/23/2021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016971-3CFB-4D69-B637-9E41B056C5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39E00D-107E-4D6B-8776-9F94EB936C59}" type="datetimeFigureOut">
              <a:rPr lang="en-US"/>
              <a:pPr>
                <a:defRPr/>
              </a:pPr>
              <a:t>2/23/2021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5860F7-B442-4DDA-9416-2BDF25D22D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E2E8CC-0A14-4850-BB8C-C0B9D925B1F9}" type="datetimeFigureOut">
              <a:rPr lang="en-US"/>
              <a:pPr>
                <a:defRPr/>
              </a:pPr>
              <a:t>2/23/2021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59FB08-5955-473E-92AA-E4CEDDC3ED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292DDD-5DF8-46C8-A92D-3C766BE01EE5}" type="datetimeFigureOut">
              <a:rPr lang="en-US"/>
              <a:pPr>
                <a:defRPr/>
              </a:pPr>
              <a:t>2/23/2021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1B5B68-8982-4D11-945F-4A19CC0FA0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DD86AF-CF0B-4FEA-9744-E8E1D6D4AD1E}" type="datetimeFigureOut">
              <a:rPr lang="en-US"/>
              <a:pPr>
                <a:defRPr/>
              </a:pPr>
              <a:t>2/23/2021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678C1-DDAD-497E-9A23-65C043C6D0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A66698-5B0B-4768-9F92-29A73A79FCA7}" type="datetimeFigureOut">
              <a:rPr lang="en-US"/>
              <a:pPr>
                <a:defRPr/>
              </a:pPr>
              <a:t>2/23/2021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17C662-0F6D-49BD-AA0D-A29BDEE566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81C461-EACF-4C2F-9A25-A4B940AE6E69}" type="datetimeFigureOut">
              <a:rPr lang="en-US"/>
              <a:pPr>
                <a:defRPr/>
              </a:pPr>
              <a:t>2/23/2021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1113AA-9E5E-4C0C-85E5-BC3F73A3CF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0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0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2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2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2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2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1026"/>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1026"/>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1026"/>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1026"/>
                                        </p:tgtEl>
                                        <p:attrNameLst>
                                          <p:attrName>ppt_y</p:attrName>
                                        </p:attrNameLst>
                                      </p:cBhvr>
                                      <p:tavLst>
                                        <p:tav tm="0">
                                          <p:val>
                                            <p:strVal val="ppt_y"/>
                                          </p:val>
                                        </p:tav>
                                        <p:tav tm="100000">
                                          <p:val>
                                            <p:strVal val="ppt_y"/>
                                          </p:val>
                                        </p:tav>
                                      </p:tavLst>
                                    </p:anim>
                                    <p:set>
                                      <p:cBhvr>
                                        <p:cTn id="50" dur="1" fill="hold">
                                          <p:stCondLst>
                                            <p:cond delay="499"/>
                                          </p:stCondLst>
                                        </p:cTn>
                                        <p:tgtEl>
                                          <p:spTgt spid="1026"/>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1027">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1027">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1027">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1027">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1027">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1027">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1027">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1027">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1027">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1027">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1027">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1027">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1027">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1027">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1027">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1027">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1027">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1027">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1027">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1027">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1027">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1027">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1027">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1027">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102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6" grpId="1"/>
      <p:bldP spid="1027" grpId="0" build="p">
        <p:tmplLst>
          <p:tmpl lvl="1">
            <p:tnLst>
              <p:par>
                <p:cTn presetID="39" presetClass="entr" presetSubtype="0" accel="10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102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102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childTnLst>
                </p:cTn>
              </p:par>
            </p:tnLst>
          </p:tmpl>
        </p:tmplLst>
      </p:bldP>
      <p:bldP spid="1027" grpId="1" build="allAtOnce">
        <p:tmplLst>
          <p:tmpl lvl="1">
            <p:tnLst>
              <p:par>
                <p:cTn presetID="39" presetClass="exit" presetSubtype="0" decel="100000" fill="hold" nodeType="withEffect">
                  <p:stCondLst>
                    <p:cond delay="0"/>
                  </p:stCondLst>
                  <p:childTnLst>
                    <p:anim calcmode="lin" valueType="num">
                      <p:cBhvr>
                        <p:cTn dur="500" fill="hold"/>
                        <p:tgtEl>
                          <p:spTgt spid="1027"/>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7"/>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7"/>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set>
                      <p:cBhvr>
                        <p:cTn dur="1" fill="hold">
                          <p:stCondLst>
                            <p:cond delay="499"/>
                          </p:stCondLst>
                        </p:cTn>
                        <p:tgtEl>
                          <p:spTgt spid="1027"/>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1027"/>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7"/>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7"/>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set>
                      <p:cBhvr>
                        <p:cTn dur="1" fill="hold">
                          <p:stCondLst>
                            <p:cond delay="499"/>
                          </p:stCondLst>
                        </p:cTn>
                        <p:tgtEl>
                          <p:spTgt spid="1027"/>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1027"/>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7"/>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7"/>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set>
                      <p:cBhvr>
                        <p:cTn dur="1" fill="hold">
                          <p:stCondLst>
                            <p:cond delay="499"/>
                          </p:stCondLst>
                        </p:cTn>
                        <p:tgtEl>
                          <p:spTgt spid="1027"/>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1027"/>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7"/>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7"/>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set>
                      <p:cBhvr>
                        <p:cTn dur="1" fill="hold">
                          <p:stCondLst>
                            <p:cond delay="499"/>
                          </p:stCondLst>
                        </p:cTn>
                        <p:tgtEl>
                          <p:spTgt spid="1027"/>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1027"/>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1027"/>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1027"/>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1027"/>
                        </p:tgtEl>
                        <p:attrNameLst>
                          <p:attrName>ppt_y</p:attrName>
                        </p:attrNameLst>
                      </p:cBhvr>
                      <p:tavLst>
                        <p:tav tm="0">
                          <p:val>
                            <p:strVal val="ppt_y"/>
                          </p:val>
                        </p:tav>
                        <p:tav tm="100000">
                          <p:val>
                            <p:strVal val="ppt_y"/>
                          </p:val>
                        </p:tav>
                      </p:tavLst>
                    </p:anim>
                    <p:set>
                      <p:cBhvr>
                        <p:cTn dur="1" fill="hold">
                          <p:stCondLst>
                            <p:cond delay="499"/>
                          </p:stCondLst>
                        </p:cTn>
                        <p:tgtEl>
                          <p:spTgt spid="1027"/>
                        </p:tgtEl>
                        <p:attrNameLst>
                          <p:attrName>style.visibility</p:attrName>
                        </p:attrNameLst>
                      </p:cBhvr>
                      <p:to>
                        <p:strVal val="hidden"/>
                      </p:to>
                    </p:se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21.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jpeg"/><Relationship Id="rId14" Type="http://schemas.openxmlformats.org/officeDocument/2006/relationships/image" Target="../media/image36.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1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9.gif"/><Relationship Id="rId4" Type="http://schemas.openxmlformats.org/officeDocument/2006/relationships/image" Target="../media/image38.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41.gif"/><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3.gif"/><Relationship Id="rId4" Type="http://schemas.openxmlformats.org/officeDocument/2006/relationships/image" Target="../media/image42.gif"/></Relationships>
</file>

<file path=ppt/slides/_rels/slide1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WordArt 7"/>
          <p:cNvSpPr>
            <a:spLocks noGrp="1" noChangeArrowheads="1" noChangeShapeType="1" noTextEdit="1"/>
          </p:cNvSpPr>
          <p:nvPr/>
        </p:nvSpPr>
        <p:spPr bwMode="auto">
          <a:xfrm>
            <a:off x="1165225" y="1728788"/>
            <a:ext cx="1236663" cy="30956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15362" name="WordArt 8"/>
          <p:cNvSpPr>
            <a:spLocks noGrp="1" noChangeArrowheads="1" noChangeShapeType="1" noTextEdit="1"/>
          </p:cNvSpPr>
          <p:nvPr/>
        </p:nvSpPr>
        <p:spPr bwMode="auto">
          <a:xfrm>
            <a:off x="946150" y="1997075"/>
            <a:ext cx="3752850" cy="547688"/>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15363" name="WordArt 9" descr="Newsprint"/>
          <p:cNvSpPr>
            <a:spLocks noGrp="1" noChangeArrowheads="1" noChangeShapeType="1" noTextEdit="1"/>
          </p:cNvSpPr>
          <p:nvPr/>
        </p:nvSpPr>
        <p:spPr bwMode="auto">
          <a:xfrm>
            <a:off x="885825" y="1989138"/>
            <a:ext cx="3751263" cy="473075"/>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15364" name="Text Box 13"/>
          <p:cNvSpPr txBox="1">
            <a:spLocks noChangeArrowheads="1"/>
          </p:cNvSpPr>
          <p:nvPr/>
        </p:nvSpPr>
        <p:spPr bwMode="auto">
          <a:xfrm>
            <a:off x="504825" y="307975"/>
            <a:ext cx="7929563" cy="1306513"/>
          </a:xfrm>
          <a:prstGeom prst="rect">
            <a:avLst/>
          </a:prstGeom>
          <a:noFill/>
          <a:ln w="9525" algn="ctr">
            <a:noFill/>
            <a:miter lim="800000"/>
            <a:headEnd/>
            <a:tailEnd/>
          </a:ln>
        </p:spPr>
        <p:txBody>
          <a:bodyPr/>
          <a:lstStyle/>
          <a:p>
            <a:r>
              <a:rPr lang="en-US" sz="6300">
                <a:solidFill>
                  <a:schemeClr val="bg1"/>
                </a:solidFill>
                <a:latin typeface="Resident Evil" pitchFamily="34" charset="0"/>
              </a:rPr>
              <a:t>Adventure Productions Inc</a:t>
            </a:r>
            <a:endParaRPr lang="en-US" sz="6300">
              <a:solidFill>
                <a:schemeClr val="bg1"/>
              </a:solidFill>
            </a:endParaRPr>
          </a:p>
        </p:txBody>
      </p:sp>
      <p:pic>
        <p:nvPicPr>
          <p:cNvPr id="15365" name="Picture 10" descr="3D gargoyle red"/>
          <p:cNvPicPr>
            <a:picLocks noChangeAspect="1" noChangeArrowheads="1" noCrop="1"/>
          </p:cNvPicPr>
          <p:nvPr/>
        </p:nvPicPr>
        <p:blipFill>
          <a:blip r:embed="rId4" cstate="print"/>
          <a:srcRect/>
          <a:stretch>
            <a:fillRect/>
          </a:stretch>
        </p:blipFill>
        <p:spPr bwMode="auto">
          <a:xfrm>
            <a:off x="914400" y="3352800"/>
            <a:ext cx="1552575" cy="2298700"/>
          </a:xfrm>
          <a:prstGeom prst="rect">
            <a:avLst/>
          </a:prstGeom>
          <a:noFill/>
          <a:ln w="9525">
            <a:noFill/>
            <a:miter lim="800000"/>
            <a:headEnd/>
            <a:tailEnd/>
          </a:ln>
        </p:spPr>
      </p:pic>
      <p:sp>
        <p:nvSpPr>
          <p:cNvPr id="15366" name="Rectangle 1"/>
          <p:cNvSpPr>
            <a:spLocks noChangeArrowheads="1"/>
          </p:cNvSpPr>
          <p:nvPr/>
        </p:nvSpPr>
        <p:spPr bwMode="auto">
          <a:xfrm>
            <a:off x="1150938" y="3024188"/>
            <a:ext cx="6477000" cy="3138487"/>
          </a:xfrm>
          <a:prstGeom prst="rect">
            <a:avLst/>
          </a:prstGeom>
          <a:noFill/>
          <a:ln w="9525">
            <a:noFill/>
            <a:miter lim="800000"/>
            <a:headEnd/>
            <a:tailEnd/>
          </a:ln>
        </p:spPr>
        <p:txBody>
          <a:bodyPr>
            <a:spAutoFit/>
          </a:bodyPr>
          <a:lstStyle/>
          <a:p>
            <a:pPr>
              <a:spcBef>
                <a:spcPts val="1200"/>
              </a:spcBef>
              <a:tabLst>
                <a:tab pos="282575" algn="l"/>
              </a:tabLst>
            </a:pPr>
            <a:r>
              <a:rPr lang="en-US" sz="1600">
                <a:solidFill>
                  <a:schemeClr val="bg1"/>
                </a:solidFill>
              </a:rPr>
              <a:t>	</a:t>
            </a:r>
            <a:r>
              <a:rPr lang="en-US" sz="3200">
                <a:solidFill>
                  <a:schemeClr val="bg1"/>
                </a:solidFill>
              </a:rPr>
              <a:t>Wayne Hickey – founder/owner</a:t>
            </a:r>
          </a:p>
          <a:p>
            <a:pPr>
              <a:spcBef>
                <a:spcPts val="1200"/>
              </a:spcBef>
              <a:buFont typeface="Arial" charset="0"/>
              <a:buChar char="•"/>
              <a:tabLst>
                <a:tab pos="282575" algn="l"/>
              </a:tabLst>
            </a:pPr>
            <a:r>
              <a:rPr lang="en-US" sz="3200">
                <a:solidFill>
                  <a:schemeClr val="bg1"/>
                </a:solidFill>
              </a:rPr>
              <a:t>Adventure Productions inc</a:t>
            </a:r>
          </a:p>
          <a:p>
            <a:pPr>
              <a:spcBef>
                <a:spcPts val="1200"/>
              </a:spcBef>
              <a:buFont typeface="Arial" charset="0"/>
              <a:buChar char="•"/>
              <a:tabLst>
                <a:tab pos="282575" algn="l"/>
              </a:tabLst>
            </a:pPr>
            <a:r>
              <a:rPr lang="en-US" sz="3200">
                <a:solidFill>
                  <a:schemeClr val="bg1"/>
                </a:solidFill>
              </a:rPr>
              <a:t>Myrtle Beach, SC 29579</a:t>
            </a:r>
          </a:p>
          <a:p>
            <a:pPr>
              <a:spcBef>
                <a:spcPts val="1200"/>
              </a:spcBef>
              <a:buFont typeface="Arial" charset="0"/>
              <a:buChar char="•"/>
              <a:tabLst>
                <a:tab pos="282575" algn="l"/>
              </a:tabLst>
            </a:pPr>
            <a:r>
              <a:rPr lang="en-US" sz="3200">
                <a:solidFill>
                  <a:schemeClr val="bg1"/>
                </a:solidFill>
              </a:rPr>
              <a:t>843-655-0366</a:t>
            </a:r>
          </a:p>
          <a:p>
            <a:pPr>
              <a:spcBef>
                <a:spcPts val="1200"/>
              </a:spcBef>
              <a:buFont typeface="Arial" charset="0"/>
              <a:buChar char="•"/>
              <a:tabLst>
                <a:tab pos="282575" algn="l"/>
              </a:tabLst>
            </a:pPr>
            <a:r>
              <a:rPr lang="en-US" sz="3200">
                <a:solidFill>
                  <a:schemeClr val="bg1"/>
                </a:solidFill>
              </a:rPr>
              <a:t>Email: adventuretower@aol.com</a:t>
            </a:r>
          </a:p>
        </p:txBody>
      </p:sp>
      <p:sp>
        <p:nvSpPr>
          <p:cNvPr id="15367" name="Text Box 11"/>
          <p:cNvSpPr txBox="1">
            <a:spLocks noChangeArrowheads="1"/>
          </p:cNvSpPr>
          <p:nvPr/>
        </p:nvSpPr>
        <p:spPr bwMode="auto">
          <a:xfrm>
            <a:off x="3406775" y="981075"/>
            <a:ext cx="5480050" cy="425450"/>
          </a:xfrm>
          <a:prstGeom prst="rect">
            <a:avLst/>
          </a:prstGeom>
          <a:noFill/>
          <a:ln w="9525">
            <a:noFill/>
            <a:miter lim="800000"/>
            <a:headEnd/>
            <a:tailEnd/>
          </a:ln>
        </p:spPr>
        <p:txBody>
          <a:bodyPr/>
          <a:lstStyle/>
          <a:p>
            <a:r>
              <a:rPr lang="en-US" sz="2800">
                <a:solidFill>
                  <a:schemeClr val="bg1"/>
                </a:solidFill>
                <a:latin typeface="Chiller" pitchFamily="82" charset="0"/>
              </a:rPr>
              <a:t>A Leader In Innovative Walk-Through Adventures</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WordArt 7"/>
          <p:cNvSpPr>
            <a:spLocks noGrp="1" noChangeArrowheads="1" noChangeShapeType="1" noTextEdit="1"/>
          </p:cNvSpPr>
          <p:nvPr/>
        </p:nvSpPr>
        <p:spPr bwMode="auto">
          <a:xfrm>
            <a:off x="692150" y="75723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28674" name="WordArt 8"/>
          <p:cNvSpPr>
            <a:spLocks noGrp="1" noChangeArrowheads="1" noChangeShapeType="1" noTextEdit="1"/>
          </p:cNvSpPr>
          <p:nvPr/>
        </p:nvSpPr>
        <p:spPr bwMode="auto">
          <a:xfrm>
            <a:off x="550863" y="101600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28675" name="WordArt 9" descr="Newsprint"/>
          <p:cNvSpPr>
            <a:spLocks noGrp="1" noChangeArrowheads="1" noChangeShapeType="1" noTextEdit="1"/>
          </p:cNvSpPr>
          <p:nvPr/>
        </p:nvSpPr>
        <p:spPr bwMode="auto">
          <a:xfrm>
            <a:off x="506413" y="103187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28676" name="Text Box 6"/>
          <p:cNvSpPr txBox="1">
            <a:spLocks noChangeArrowheads="1"/>
          </p:cNvSpPr>
          <p:nvPr/>
        </p:nvSpPr>
        <p:spPr bwMode="auto">
          <a:xfrm>
            <a:off x="360363" y="6356350"/>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11/15/2011</a:t>
            </a:r>
            <a:endParaRPr lang="en-US" sz="1600"/>
          </a:p>
        </p:txBody>
      </p:sp>
      <p:pic>
        <p:nvPicPr>
          <p:cNvPr id="28677" name="Picture 7" descr="3D horror face"/>
          <p:cNvPicPr>
            <a:picLocks noChangeAspect="1" noChangeArrowheads="1" noCrop="1"/>
          </p:cNvPicPr>
          <p:nvPr/>
        </p:nvPicPr>
        <p:blipFill>
          <a:blip r:embed="rId4" cstate="print"/>
          <a:srcRect/>
          <a:stretch>
            <a:fillRect/>
          </a:stretch>
        </p:blipFill>
        <p:spPr bwMode="auto">
          <a:xfrm>
            <a:off x="758825" y="3471863"/>
            <a:ext cx="1735138" cy="2165350"/>
          </a:xfrm>
          <a:prstGeom prst="rect">
            <a:avLst/>
          </a:prstGeom>
          <a:noFill/>
          <a:ln w="9525">
            <a:noFill/>
            <a:miter lim="800000"/>
            <a:headEnd/>
            <a:tailEnd/>
          </a:ln>
        </p:spPr>
      </p:pic>
      <p:sp>
        <p:nvSpPr>
          <p:cNvPr id="28678" name="Rectangle 1"/>
          <p:cNvSpPr>
            <a:spLocks noChangeArrowheads="1"/>
          </p:cNvSpPr>
          <p:nvPr/>
        </p:nvSpPr>
        <p:spPr bwMode="auto">
          <a:xfrm>
            <a:off x="333375" y="2341563"/>
            <a:ext cx="8532813" cy="3813175"/>
          </a:xfrm>
          <a:prstGeom prst="rect">
            <a:avLst/>
          </a:prstGeom>
          <a:noFill/>
          <a:ln w="9525">
            <a:noFill/>
            <a:miter lim="800000"/>
            <a:headEnd/>
            <a:tailEnd/>
          </a:ln>
        </p:spPr>
        <p:txBody>
          <a:bodyPr>
            <a:spAutoFit/>
          </a:bodyPr>
          <a:lstStyle/>
          <a:p>
            <a:r>
              <a:rPr lang="en-US" sz="2800" b="1">
                <a:solidFill>
                  <a:srgbClr val="00FF00"/>
                </a:solidFill>
              </a:rPr>
              <a:t>WHERE ARE WE CURRENTLY</a:t>
            </a:r>
          </a:p>
          <a:p>
            <a:endParaRPr lang="en-US" sz="2000" b="1">
              <a:solidFill>
                <a:srgbClr val="00FF00"/>
              </a:solidFill>
            </a:endParaRPr>
          </a:p>
          <a:p>
            <a:r>
              <a:rPr lang="en-US" sz="2800" b="1">
                <a:solidFill>
                  <a:srgbClr val="00FF00"/>
                </a:solidFill>
              </a:rPr>
              <a:t>We are in negotiations to lease 23,000sq/ft space Myrtle Beach, SC.</a:t>
            </a:r>
            <a:r>
              <a:rPr lang="en-US" sz="2800">
                <a:solidFill>
                  <a:srgbClr val="00FF00"/>
                </a:solidFill>
              </a:rPr>
              <a:t>  </a:t>
            </a:r>
          </a:p>
          <a:p>
            <a:endParaRPr lang="en-US" sz="2800" b="1">
              <a:solidFill>
                <a:srgbClr val="00FF00"/>
              </a:solidFill>
            </a:endParaRPr>
          </a:p>
          <a:p>
            <a:r>
              <a:rPr lang="en-US" sz="2800" b="1">
                <a:solidFill>
                  <a:srgbClr val="00FF00"/>
                </a:solidFill>
              </a:rPr>
              <a:t>Why this location:</a:t>
            </a:r>
          </a:p>
          <a:p>
            <a:r>
              <a:rPr lang="en-US" sz="2800" b="1">
                <a:solidFill>
                  <a:srgbClr val="00FF00"/>
                </a:solidFill>
              </a:rPr>
              <a:t>Myrtle beach is a prime tourist destination with over 14 million visitors generating $8 billion revenue annually!</a:t>
            </a:r>
            <a:r>
              <a:rPr lang="en-US" sz="2800">
                <a:solidFill>
                  <a:srgbClr val="00FF00"/>
                </a:solidFill>
              </a:rPr>
              <a:t> </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4"/>
          <p:cNvSpPr txBox="1">
            <a:spLocks noChangeArrowheads="1"/>
          </p:cNvSpPr>
          <p:nvPr/>
        </p:nvSpPr>
        <p:spPr bwMode="auto">
          <a:xfrm>
            <a:off x="1144588" y="5626100"/>
            <a:ext cx="7221537" cy="714375"/>
          </a:xfrm>
          <a:prstGeom prst="rect">
            <a:avLst/>
          </a:prstGeom>
          <a:gradFill rotWithShape="1">
            <a:gsLst>
              <a:gs pos="0">
                <a:srgbClr val="FF6600"/>
              </a:gs>
              <a:gs pos="100000">
                <a:srgbClr val="FF3300"/>
              </a:gs>
            </a:gsLst>
            <a:path path="shape">
              <a:fillToRect l="50000" t="50000" r="50000" b="50000"/>
            </a:path>
          </a:gradFill>
          <a:ln w="9525" algn="ctr">
            <a:noFill/>
            <a:miter lim="800000"/>
            <a:headEnd/>
            <a:tailEnd/>
          </a:ln>
        </p:spPr>
        <p:txBody>
          <a:bodyPr lIns="36576" tIns="36576" rIns="36576" bIns="36576"/>
          <a:lstStyle/>
          <a:p>
            <a:pPr algn="ctr"/>
            <a:r>
              <a:rPr lang="en-US" sz="3600" b="1">
                <a:solidFill>
                  <a:srgbClr val="000000"/>
                </a:solidFill>
                <a:latin typeface="StraightToHell Sinner BB"/>
              </a:rPr>
              <a:t>23,000 sq/ft Family Fun Center</a:t>
            </a:r>
            <a:endParaRPr lang="en-US" sz="3600"/>
          </a:p>
        </p:txBody>
      </p:sp>
      <p:pic>
        <p:nvPicPr>
          <p:cNvPr id="30722" name="Picture 5" descr="theater_features_01_panoram[1]"/>
          <p:cNvPicPr>
            <a:picLocks noChangeAspect="1" noChangeArrowheads="1"/>
          </p:cNvPicPr>
          <p:nvPr/>
        </p:nvPicPr>
        <p:blipFill>
          <a:blip r:embed="rId2" cstate="print"/>
          <a:srcRect l="5969" r="17169"/>
          <a:stretch>
            <a:fillRect/>
          </a:stretch>
        </p:blipFill>
        <p:spPr bwMode="auto">
          <a:xfrm>
            <a:off x="414338" y="2955925"/>
            <a:ext cx="2720975" cy="2657475"/>
          </a:xfrm>
          <a:prstGeom prst="rect">
            <a:avLst/>
          </a:prstGeom>
          <a:noFill/>
          <a:ln w="9525" algn="ctr">
            <a:solidFill>
              <a:schemeClr val="bg1"/>
            </a:solidFill>
            <a:miter lim="800000"/>
            <a:headEnd/>
            <a:tailEnd/>
          </a:ln>
        </p:spPr>
      </p:pic>
      <p:pic>
        <p:nvPicPr>
          <p:cNvPr id="30723" name="Picture 6" descr="anubis"/>
          <p:cNvPicPr>
            <a:picLocks noChangeAspect="1" noChangeArrowheads="1"/>
          </p:cNvPicPr>
          <p:nvPr/>
        </p:nvPicPr>
        <p:blipFill>
          <a:blip r:embed="rId3" cstate="print"/>
          <a:srcRect l="9816" r="2727" b="3967"/>
          <a:stretch>
            <a:fillRect/>
          </a:stretch>
        </p:blipFill>
        <p:spPr bwMode="auto">
          <a:xfrm>
            <a:off x="3227388" y="2962275"/>
            <a:ext cx="2332037" cy="2649538"/>
          </a:xfrm>
          <a:prstGeom prst="rect">
            <a:avLst/>
          </a:prstGeom>
          <a:noFill/>
          <a:ln w="9525" algn="ctr">
            <a:solidFill>
              <a:schemeClr val="bg1"/>
            </a:solidFill>
            <a:miter lim="800000"/>
            <a:headEnd/>
            <a:tailEnd/>
          </a:ln>
        </p:spPr>
      </p:pic>
      <p:pic>
        <p:nvPicPr>
          <p:cNvPr id="30724" name="Picture 7" descr="IMG_0894"/>
          <p:cNvPicPr>
            <a:picLocks noChangeAspect="1" noChangeArrowheads="1"/>
          </p:cNvPicPr>
          <p:nvPr/>
        </p:nvPicPr>
        <p:blipFill>
          <a:blip r:embed="rId4" cstate="print"/>
          <a:srcRect l="8272" r="11580"/>
          <a:stretch>
            <a:fillRect/>
          </a:stretch>
        </p:blipFill>
        <p:spPr bwMode="auto">
          <a:xfrm>
            <a:off x="5634038" y="2965450"/>
            <a:ext cx="3170237" cy="2641600"/>
          </a:xfrm>
          <a:prstGeom prst="rect">
            <a:avLst/>
          </a:prstGeom>
          <a:noFill/>
          <a:ln w="9525" algn="ctr">
            <a:solidFill>
              <a:schemeClr val="bg1"/>
            </a:solidFill>
            <a:miter lim="800000"/>
            <a:headEnd/>
            <a:tailEnd/>
          </a:ln>
        </p:spPr>
      </p:pic>
      <p:pic>
        <p:nvPicPr>
          <p:cNvPr id="30725" name="Picture 8" descr="Hickey's Wild Playhouse"/>
          <p:cNvPicPr>
            <a:picLocks noChangeAspect="1" noChangeArrowheads="1"/>
          </p:cNvPicPr>
          <p:nvPr/>
        </p:nvPicPr>
        <p:blipFill>
          <a:blip r:embed="rId5" cstate="print"/>
          <a:srcRect/>
          <a:stretch>
            <a:fillRect/>
          </a:stretch>
        </p:blipFill>
        <p:spPr bwMode="auto">
          <a:xfrm>
            <a:off x="7537450" y="2316163"/>
            <a:ext cx="1263650" cy="615950"/>
          </a:xfrm>
          <a:prstGeom prst="rect">
            <a:avLst/>
          </a:prstGeom>
          <a:noFill/>
          <a:ln w="9525" algn="ctr">
            <a:noFill/>
            <a:miter lim="800000"/>
            <a:headEnd/>
            <a:tailEnd/>
          </a:ln>
        </p:spPr>
      </p:pic>
      <p:pic>
        <p:nvPicPr>
          <p:cNvPr id="30726" name="Picture 9" descr="Hickey's Wild Adventure"/>
          <p:cNvPicPr>
            <a:picLocks noChangeAspect="1" noChangeArrowheads="1"/>
          </p:cNvPicPr>
          <p:nvPr/>
        </p:nvPicPr>
        <p:blipFill>
          <a:blip r:embed="rId6" cstate="print"/>
          <a:srcRect/>
          <a:stretch>
            <a:fillRect/>
          </a:stretch>
        </p:blipFill>
        <p:spPr bwMode="auto">
          <a:xfrm>
            <a:off x="3486150" y="2187575"/>
            <a:ext cx="1774825" cy="757238"/>
          </a:xfrm>
          <a:prstGeom prst="rect">
            <a:avLst/>
          </a:prstGeom>
          <a:noFill/>
          <a:ln w="9525" algn="ctr">
            <a:noFill/>
            <a:miter lim="800000"/>
            <a:headEnd/>
            <a:tailEnd/>
          </a:ln>
        </p:spPr>
      </p:pic>
      <p:pic>
        <p:nvPicPr>
          <p:cNvPr id="30727" name="Picture 10" descr="Adv Wild logo Cafe 001"/>
          <p:cNvPicPr>
            <a:picLocks noChangeAspect="1" noChangeArrowheads="1"/>
          </p:cNvPicPr>
          <p:nvPr/>
        </p:nvPicPr>
        <p:blipFill>
          <a:blip r:embed="rId7" cstate="print">
            <a:lum bright="6000"/>
          </a:blip>
          <a:srcRect/>
          <a:stretch>
            <a:fillRect/>
          </a:stretch>
        </p:blipFill>
        <p:spPr bwMode="auto">
          <a:xfrm>
            <a:off x="392113" y="2309813"/>
            <a:ext cx="1244600" cy="627062"/>
          </a:xfrm>
          <a:prstGeom prst="rect">
            <a:avLst/>
          </a:prstGeom>
          <a:noFill/>
          <a:ln w="9525" algn="ctr">
            <a:noFill/>
            <a:miter lim="800000"/>
            <a:headEnd/>
            <a:tailEnd/>
          </a:ln>
        </p:spPr>
      </p:pic>
      <p:sp>
        <p:nvSpPr>
          <p:cNvPr id="30728" name="Text Box 11"/>
          <p:cNvSpPr txBox="1">
            <a:spLocks noChangeArrowheads="1"/>
          </p:cNvSpPr>
          <p:nvPr/>
        </p:nvSpPr>
        <p:spPr bwMode="auto">
          <a:xfrm>
            <a:off x="461963" y="1582738"/>
            <a:ext cx="8421687" cy="687387"/>
          </a:xfrm>
          <a:prstGeom prst="rect">
            <a:avLst/>
          </a:prstGeom>
          <a:noFill/>
          <a:ln w="9525" algn="ctr">
            <a:noFill/>
            <a:miter lim="800000"/>
            <a:headEnd/>
            <a:tailEnd/>
          </a:ln>
        </p:spPr>
        <p:txBody>
          <a:bodyPr lIns="36576" tIns="36576" rIns="36576" bIns="36576"/>
          <a:lstStyle/>
          <a:p>
            <a:pPr algn="ctr"/>
            <a:r>
              <a:rPr lang="en-US" sz="3000">
                <a:solidFill>
                  <a:srgbClr val="00FF00"/>
                </a:solidFill>
                <a:latin typeface="Cooper Black" pitchFamily="18" charset="0"/>
              </a:rPr>
              <a:t>Three New Attractions In One Place!</a:t>
            </a:r>
            <a:endParaRPr lang="en-US" sz="3000">
              <a:solidFill>
                <a:srgbClr val="00FF00"/>
              </a:solidFill>
            </a:endParaRPr>
          </a:p>
        </p:txBody>
      </p:sp>
      <p:sp>
        <p:nvSpPr>
          <p:cNvPr id="30729" name="Text Box 13"/>
          <p:cNvSpPr txBox="1">
            <a:spLocks noChangeArrowheads="1"/>
          </p:cNvSpPr>
          <p:nvPr/>
        </p:nvSpPr>
        <p:spPr bwMode="auto">
          <a:xfrm>
            <a:off x="477838" y="225425"/>
            <a:ext cx="7929562" cy="1306513"/>
          </a:xfrm>
          <a:prstGeom prst="rect">
            <a:avLst/>
          </a:prstGeom>
          <a:noFill/>
          <a:ln w="9525" algn="ctr">
            <a:noFill/>
            <a:miter lim="800000"/>
            <a:headEnd/>
            <a:tailEnd/>
          </a:ln>
        </p:spPr>
        <p:txBody>
          <a:bodyPr/>
          <a:lstStyle/>
          <a:p>
            <a:r>
              <a:rPr lang="en-US" sz="6300">
                <a:solidFill>
                  <a:schemeClr val="bg1"/>
                </a:solidFill>
                <a:latin typeface="Resident Evil" pitchFamily="34" charset="0"/>
              </a:rPr>
              <a:t>Adventure Productions Inc</a:t>
            </a:r>
            <a:endParaRPr lang="en-US" sz="6300">
              <a:solidFill>
                <a:schemeClr val="bg1"/>
              </a:solidFill>
            </a:endParaRPr>
          </a:p>
        </p:txBody>
      </p:sp>
      <p:sp>
        <p:nvSpPr>
          <p:cNvPr id="30730" name="Text Box 11"/>
          <p:cNvSpPr txBox="1">
            <a:spLocks noChangeArrowheads="1"/>
          </p:cNvSpPr>
          <p:nvPr/>
        </p:nvSpPr>
        <p:spPr bwMode="auto">
          <a:xfrm>
            <a:off x="3378200" y="1004888"/>
            <a:ext cx="5480050" cy="425450"/>
          </a:xfrm>
          <a:prstGeom prst="rect">
            <a:avLst/>
          </a:prstGeom>
          <a:noFill/>
          <a:ln w="9525">
            <a:noFill/>
            <a:miter lim="800000"/>
            <a:headEnd/>
            <a:tailEnd/>
          </a:ln>
        </p:spPr>
        <p:txBody>
          <a:bodyPr/>
          <a:lstStyle/>
          <a:p>
            <a:r>
              <a:rPr lang="en-US" sz="2800" b="1">
                <a:solidFill>
                  <a:schemeClr val="bg1"/>
                </a:solidFill>
                <a:latin typeface="Chiller" pitchFamily="82" charset="0"/>
              </a:rPr>
              <a:t>A Leader In Innovative Walk-Through Adventures</a:t>
            </a:r>
          </a:p>
        </p:txBody>
      </p:sp>
      <p:pic>
        <p:nvPicPr>
          <p:cNvPr id="30731" name="Picture 12" descr="3D bat fly2"/>
          <p:cNvPicPr>
            <a:picLocks noChangeAspect="1" noChangeArrowheads="1" noCrop="1"/>
          </p:cNvPicPr>
          <p:nvPr/>
        </p:nvPicPr>
        <p:blipFill>
          <a:blip r:embed="rId8" cstate="print"/>
          <a:srcRect/>
          <a:stretch>
            <a:fillRect/>
          </a:stretch>
        </p:blipFill>
        <p:spPr bwMode="auto">
          <a:xfrm>
            <a:off x="160338" y="876300"/>
            <a:ext cx="1428750" cy="14287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rau amen"/>
          <p:cNvPicPr>
            <a:picLocks noChangeAspect="1" noChangeArrowheads="1"/>
          </p:cNvPicPr>
          <p:nvPr/>
        </p:nvPicPr>
        <p:blipFill>
          <a:blip r:embed="rId3" cstate="print">
            <a:lum bright="24000" contrast="6000"/>
          </a:blip>
          <a:srcRect r="17514"/>
          <a:stretch>
            <a:fillRect/>
          </a:stretch>
        </p:blipFill>
        <p:spPr bwMode="auto">
          <a:xfrm>
            <a:off x="6183313" y="2039938"/>
            <a:ext cx="1246187" cy="1511300"/>
          </a:xfrm>
          <a:prstGeom prst="rect">
            <a:avLst/>
          </a:prstGeom>
          <a:noFill/>
          <a:ln w="9525" algn="ctr">
            <a:solidFill>
              <a:srgbClr val="FF0000"/>
            </a:solidFill>
            <a:miter lim="800000"/>
            <a:headEnd/>
            <a:tailEnd/>
          </a:ln>
        </p:spPr>
      </p:pic>
      <p:pic>
        <p:nvPicPr>
          <p:cNvPr id="34819" name="Picture 4" descr="freaktank"/>
          <p:cNvPicPr>
            <a:picLocks noChangeAspect="1" noChangeArrowheads="1"/>
          </p:cNvPicPr>
          <p:nvPr/>
        </p:nvPicPr>
        <p:blipFill>
          <a:blip r:embed="rId4" cstate="print">
            <a:lum bright="18000" contrast="6000"/>
          </a:blip>
          <a:srcRect/>
          <a:stretch>
            <a:fillRect/>
          </a:stretch>
        </p:blipFill>
        <p:spPr bwMode="auto">
          <a:xfrm>
            <a:off x="169863" y="4391025"/>
            <a:ext cx="1730375" cy="1809750"/>
          </a:xfrm>
          <a:prstGeom prst="rect">
            <a:avLst/>
          </a:prstGeom>
          <a:noFill/>
          <a:ln w="9525" algn="ctr">
            <a:solidFill>
              <a:srgbClr val="FF0000"/>
            </a:solidFill>
            <a:miter lim="800000"/>
            <a:headEnd/>
            <a:tailEnd/>
          </a:ln>
          <a:effectLst>
            <a:outerShdw dist="107763" dir="8100000" algn="ctr" rotWithShape="0">
              <a:srgbClr val="808080">
                <a:alpha val="50000"/>
              </a:srgbClr>
            </a:outerShdw>
          </a:effectLst>
        </p:spPr>
      </p:pic>
      <p:pic>
        <p:nvPicPr>
          <p:cNvPr id="34820" name="Picture 5" descr="Lifesize-Alien-Prop"/>
          <p:cNvPicPr>
            <a:picLocks noChangeAspect="1" noChangeArrowheads="1"/>
          </p:cNvPicPr>
          <p:nvPr/>
        </p:nvPicPr>
        <p:blipFill>
          <a:blip r:embed="rId5" cstate="print">
            <a:lum bright="6000"/>
          </a:blip>
          <a:srcRect b="12143"/>
          <a:stretch>
            <a:fillRect/>
          </a:stretch>
        </p:blipFill>
        <p:spPr bwMode="auto">
          <a:xfrm>
            <a:off x="2062163" y="3651250"/>
            <a:ext cx="1944687" cy="2541588"/>
          </a:xfrm>
          <a:prstGeom prst="rect">
            <a:avLst/>
          </a:prstGeom>
          <a:noFill/>
          <a:ln w="9525" algn="ctr">
            <a:solidFill>
              <a:srgbClr val="FF0000"/>
            </a:solidFill>
            <a:miter lim="800000"/>
            <a:headEnd/>
            <a:tailEnd/>
          </a:ln>
          <a:effectLst>
            <a:outerShdw dist="107763" dir="8100000" algn="ctr" rotWithShape="0">
              <a:srgbClr val="808080">
                <a:alpha val="50000"/>
              </a:srgbClr>
            </a:outerShdw>
          </a:effectLst>
        </p:spPr>
      </p:pic>
      <p:pic>
        <p:nvPicPr>
          <p:cNvPr id="34821" name="Picture 6" descr="Wolf-Werewolf 2"/>
          <p:cNvPicPr>
            <a:picLocks noChangeAspect="1" noChangeArrowheads="1"/>
          </p:cNvPicPr>
          <p:nvPr/>
        </p:nvPicPr>
        <p:blipFill>
          <a:blip r:embed="rId6" cstate="print"/>
          <a:srcRect r="18681" b="34351"/>
          <a:stretch>
            <a:fillRect/>
          </a:stretch>
        </p:blipFill>
        <p:spPr bwMode="auto">
          <a:xfrm>
            <a:off x="4183063" y="115888"/>
            <a:ext cx="3182937" cy="1844675"/>
          </a:xfrm>
          <a:prstGeom prst="rect">
            <a:avLst/>
          </a:prstGeom>
          <a:noFill/>
          <a:ln w="9525" algn="ctr">
            <a:solidFill>
              <a:srgbClr val="FF0000"/>
            </a:solidFill>
            <a:miter lim="800000"/>
            <a:headEnd/>
            <a:tailEnd/>
          </a:ln>
          <a:effectLst>
            <a:outerShdw dist="107763" dir="18900000" algn="ctr" rotWithShape="0">
              <a:srgbClr val="808080">
                <a:alpha val="50000"/>
              </a:srgbClr>
            </a:outerShdw>
          </a:effectLst>
        </p:spPr>
      </p:pic>
      <p:pic>
        <p:nvPicPr>
          <p:cNvPr id="34822" name="Picture 7" descr="gollum2"/>
          <p:cNvPicPr>
            <a:picLocks noChangeAspect="1" noChangeArrowheads="1"/>
          </p:cNvPicPr>
          <p:nvPr/>
        </p:nvPicPr>
        <p:blipFill>
          <a:blip r:embed="rId7" cstate="print"/>
          <a:srcRect/>
          <a:stretch>
            <a:fillRect/>
          </a:stretch>
        </p:blipFill>
        <p:spPr bwMode="auto">
          <a:xfrm>
            <a:off x="7527925" y="120650"/>
            <a:ext cx="1462088" cy="1820863"/>
          </a:xfrm>
          <a:prstGeom prst="rect">
            <a:avLst/>
          </a:prstGeom>
          <a:noFill/>
          <a:ln w="9525" algn="ctr">
            <a:solidFill>
              <a:srgbClr val="FF0000"/>
            </a:solidFill>
            <a:miter lim="800000"/>
            <a:headEnd/>
            <a:tailEnd/>
          </a:ln>
          <a:effectLst>
            <a:outerShdw dist="107763" dir="18900000" algn="ctr" rotWithShape="0">
              <a:srgbClr val="808080">
                <a:alpha val="50000"/>
              </a:srgbClr>
            </a:outerShdw>
          </a:effectLst>
        </p:spPr>
      </p:pic>
      <p:sp>
        <p:nvSpPr>
          <p:cNvPr id="31750" name="WordArt 7"/>
          <p:cNvSpPr>
            <a:spLocks noGrp="1" noChangeArrowheads="1" noChangeShapeType="1" noTextEdit="1"/>
          </p:cNvSpPr>
          <p:nvPr/>
        </p:nvSpPr>
        <p:spPr bwMode="auto">
          <a:xfrm>
            <a:off x="547688" y="552450"/>
            <a:ext cx="1057275" cy="276225"/>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31751" name="WordArt 8"/>
          <p:cNvSpPr>
            <a:spLocks noGrp="1" noChangeArrowheads="1" noChangeShapeType="1" noTextEdit="1"/>
          </p:cNvSpPr>
          <p:nvPr/>
        </p:nvSpPr>
        <p:spPr bwMode="auto">
          <a:xfrm>
            <a:off x="500063" y="776288"/>
            <a:ext cx="3181350" cy="409575"/>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31752" name="WordArt 9" descr="Newsprint"/>
          <p:cNvSpPr>
            <a:spLocks noGrp="1" noChangeArrowheads="1" noChangeShapeType="1" noTextEdit="1"/>
          </p:cNvSpPr>
          <p:nvPr/>
        </p:nvSpPr>
        <p:spPr bwMode="auto">
          <a:xfrm>
            <a:off x="465138" y="758825"/>
            <a:ext cx="3152775" cy="361950"/>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8"/>
                  <a:srcRect/>
                  <a:tile tx="0" ty="0" sx="100000" sy="100000" flip="none" algn="tl"/>
                </a:blipFill>
                <a:effectLst>
                  <a:outerShdw dist="35921" dir="2700000" algn="ctr" rotWithShape="0">
                    <a:srgbClr val="C0C0C0">
                      <a:alpha val="79999"/>
                    </a:srgbClr>
                  </a:outerShdw>
                </a:effectLst>
                <a:latin typeface="28 Days Later"/>
              </a:rPr>
              <a:t>Wild Adventure</a:t>
            </a:r>
          </a:p>
        </p:txBody>
      </p:sp>
      <p:pic>
        <p:nvPicPr>
          <p:cNvPr id="31753" name="Picture 13" descr="photo snakes green"/>
          <p:cNvPicPr>
            <a:picLocks noChangeAspect="1" noChangeArrowheads="1"/>
          </p:cNvPicPr>
          <p:nvPr/>
        </p:nvPicPr>
        <p:blipFill>
          <a:blip r:embed="rId9" cstate="print"/>
          <a:srcRect/>
          <a:stretch>
            <a:fillRect/>
          </a:stretch>
        </p:blipFill>
        <p:spPr bwMode="auto">
          <a:xfrm>
            <a:off x="7620000" y="5338763"/>
            <a:ext cx="1408113" cy="1408112"/>
          </a:xfrm>
          <a:prstGeom prst="rect">
            <a:avLst/>
          </a:prstGeom>
          <a:noFill/>
          <a:ln w="9525">
            <a:noFill/>
            <a:miter lim="800000"/>
            <a:headEnd/>
            <a:tailEnd/>
          </a:ln>
        </p:spPr>
      </p:pic>
      <p:sp>
        <p:nvSpPr>
          <p:cNvPr id="31754" name="Text Box 11"/>
          <p:cNvSpPr txBox="1">
            <a:spLocks noChangeArrowheads="1"/>
          </p:cNvSpPr>
          <p:nvPr/>
        </p:nvSpPr>
        <p:spPr bwMode="auto">
          <a:xfrm>
            <a:off x="315913" y="6262688"/>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11/15/2011</a:t>
            </a:r>
            <a:endParaRPr lang="en-US" sz="1600"/>
          </a:p>
        </p:txBody>
      </p:sp>
      <p:pic>
        <p:nvPicPr>
          <p:cNvPr id="34830" name="Picture 14" descr="skeleton prop"/>
          <p:cNvPicPr>
            <a:picLocks noChangeAspect="1" noChangeArrowheads="1"/>
          </p:cNvPicPr>
          <p:nvPr/>
        </p:nvPicPr>
        <p:blipFill>
          <a:blip r:embed="rId10" cstate="print"/>
          <a:srcRect b="13844"/>
          <a:stretch>
            <a:fillRect/>
          </a:stretch>
        </p:blipFill>
        <p:spPr bwMode="auto">
          <a:xfrm>
            <a:off x="222250" y="2336800"/>
            <a:ext cx="1622425" cy="1857375"/>
          </a:xfrm>
          <a:prstGeom prst="rect">
            <a:avLst/>
          </a:prstGeom>
          <a:noFill/>
          <a:ln w="9525">
            <a:solidFill>
              <a:srgbClr val="FF0000"/>
            </a:solidFill>
            <a:miter lim="800000"/>
            <a:headEnd/>
            <a:tailEnd/>
          </a:ln>
          <a:effectLst>
            <a:outerShdw dist="107763" dir="8100000" algn="ctr" rotWithShape="0">
              <a:srgbClr val="808080">
                <a:alpha val="50000"/>
              </a:srgbClr>
            </a:outerShdw>
          </a:effectLst>
        </p:spPr>
      </p:pic>
      <p:pic>
        <p:nvPicPr>
          <p:cNvPr id="34831" name="Picture 15" descr="skulltronixskeletron"/>
          <p:cNvPicPr>
            <a:picLocks noChangeAspect="1" noChangeArrowheads="1"/>
          </p:cNvPicPr>
          <p:nvPr/>
        </p:nvPicPr>
        <p:blipFill>
          <a:blip r:embed="rId11" cstate="print"/>
          <a:srcRect/>
          <a:stretch>
            <a:fillRect/>
          </a:stretch>
        </p:blipFill>
        <p:spPr bwMode="auto">
          <a:xfrm>
            <a:off x="4187825" y="3649663"/>
            <a:ext cx="2143125" cy="2528887"/>
          </a:xfrm>
          <a:prstGeom prst="rect">
            <a:avLst/>
          </a:prstGeom>
          <a:noFill/>
          <a:ln w="9525">
            <a:solidFill>
              <a:srgbClr val="FF0000"/>
            </a:solidFill>
            <a:miter lim="800000"/>
            <a:headEnd/>
            <a:tailEnd/>
          </a:ln>
          <a:effectLst>
            <a:outerShdw dist="107763" dir="8100000" algn="ctr" rotWithShape="0">
              <a:srgbClr val="808080">
                <a:alpha val="50000"/>
              </a:srgbClr>
            </a:outerShdw>
          </a:effectLst>
        </p:spPr>
      </p:pic>
      <p:pic>
        <p:nvPicPr>
          <p:cNvPr id="34832" name="Picture 16" descr="Deinonychus恐爪龙 (2)"/>
          <p:cNvPicPr>
            <a:picLocks noChangeAspect="1" noChangeArrowheads="1"/>
          </p:cNvPicPr>
          <p:nvPr/>
        </p:nvPicPr>
        <p:blipFill>
          <a:blip r:embed="rId12" cstate="print"/>
          <a:srcRect t="27036" r="17429"/>
          <a:stretch>
            <a:fillRect/>
          </a:stretch>
        </p:blipFill>
        <p:spPr bwMode="auto">
          <a:xfrm>
            <a:off x="6477000" y="3632200"/>
            <a:ext cx="2449513" cy="1620838"/>
          </a:xfrm>
          <a:prstGeom prst="rect">
            <a:avLst/>
          </a:prstGeom>
          <a:noFill/>
          <a:effectLst>
            <a:outerShdw dist="107763" dir="2700000" algn="ctr" rotWithShape="0">
              <a:srgbClr val="808080">
                <a:alpha val="50000"/>
              </a:srgbClr>
            </a:outerShdw>
          </a:effectLst>
        </p:spPr>
      </p:pic>
      <p:pic>
        <p:nvPicPr>
          <p:cNvPr id="34833" name="Picture 17" descr="anubis"/>
          <p:cNvPicPr>
            <a:picLocks noChangeAspect="1" noChangeArrowheads="1"/>
          </p:cNvPicPr>
          <p:nvPr/>
        </p:nvPicPr>
        <p:blipFill>
          <a:blip r:embed="rId13" cstate="print"/>
          <a:srcRect/>
          <a:stretch>
            <a:fillRect/>
          </a:stretch>
        </p:blipFill>
        <p:spPr bwMode="auto">
          <a:xfrm>
            <a:off x="4546600" y="2035175"/>
            <a:ext cx="1541463" cy="1541463"/>
          </a:xfrm>
          <a:prstGeom prst="rect">
            <a:avLst/>
          </a:prstGeom>
          <a:noFill/>
          <a:ln w="9525">
            <a:solidFill>
              <a:srgbClr val="FF0000"/>
            </a:solidFill>
            <a:miter lim="800000"/>
            <a:headEnd/>
            <a:tailEnd/>
          </a:ln>
          <a:effectLst>
            <a:outerShdw dist="107763" dir="2700000" algn="ctr" rotWithShape="0">
              <a:srgbClr val="808080">
                <a:alpha val="50000"/>
              </a:srgbClr>
            </a:outerShdw>
          </a:effectLst>
        </p:spPr>
      </p:pic>
      <p:sp>
        <p:nvSpPr>
          <p:cNvPr id="31759" name="Rectangle 1"/>
          <p:cNvSpPr>
            <a:spLocks noChangeArrowheads="1"/>
          </p:cNvSpPr>
          <p:nvPr/>
        </p:nvSpPr>
        <p:spPr bwMode="auto">
          <a:xfrm>
            <a:off x="239713" y="1322388"/>
            <a:ext cx="7451725" cy="1554162"/>
          </a:xfrm>
          <a:prstGeom prst="rect">
            <a:avLst/>
          </a:prstGeom>
          <a:noFill/>
          <a:ln w="9525">
            <a:noFill/>
            <a:miter lim="800000"/>
            <a:headEnd/>
            <a:tailEnd/>
          </a:ln>
        </p:spPr>
        <p:txBody>
          <a:bodyPr>
            <a:spAutoFit/>
          </a:bodyPr>
          <a:lstStyle/>
          <a:p>
            <a:r>
              <a:rPr lang="en-US" sz="3200" b="1">
                <a:solidFill>
                  <a:srgbClr val="00FF00"/>
                </a:solidFill>
              </a:rPr>
              <a:t>You Haven’t Seen </a:t>
            </a:r>
          </a:p>
          <a:p>
            <a:r>
              <a:rPr lang="en-US" sz="3200" b="1">
                <a:solidFill>
                  <a:srgbClr val="00FF00"/>
                </a:solidFill>
              </a:rPr>
              <a:t>Anything Like This </a:t>
            </a:r>
          </a:p>
          <a:p>
            <a:r>
              <a:rPr lang="en-US" sz="3200" b="1">
                <a:solidFill>
                  <a:srgbClr val="00FF00"/>
                </a:solidFill>
              </a:rPr>
              <a:t>		        Before!</a:t>
            </a:r>
            <a:endParaRPr lang="en-US" sz="3200">
              <a:solidFill>
                <a:srgbClr val="00FF00"/>
              </a:solidFill>
            </a:endParaRPr>
          </a:p>
        </p:txBody>
      </p:sp>
      <p:pic>
        <p:nvPicPr>
          <p:cNvPr id="31760" name="Picture 17" descr="3D alien"/>
          <p:cNvPicPr>
            <a:picLocks noChangeAspect="1" noChangeArrowheads="1" noCrop="1"/>
          </p:cNvPicPr>
          <p:nvPr/>
        </p:nvPicPr>
        <p:blipFill>
          <a:blip r:embed="rId14" cstate="print"/>
          <a:srcRect/>
          <a:stretch>
            <a:fillRect/>
          </a:stretch>
        </p:blipFill>
        <p:spPr bwMode="auto">
          <a:xfrm>
            <a:off x="1911350" y="2370138"/>
            <a:ext cx="1081088" cy="11858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34975" y="2565400"/>
            <a:ext cx="7929563" cy="3378200"/>
          </a:xfrm>
          <a:prstGeom prst="rect">
            <a:avLst/>
          </a:prstGeom>
          <a:noFill/>
          <a:ln w="9525">
            <a:noFill/>
            <a:miter lim="800000"/>
            <a:headEnd/>
            <a:tailEnd/>
          </a:ln>
        </p:spPr>
        <p:txBody>
          <a:bodyPr>
            <a:spAutoFit/>
          </a:bodyPr>
          <a:lstStyle/>
          <a:p>
            <a:r>
              <a:rPr lang="en-US" sz="2400" b="1">
                <a:solidFill>
                  <a:srgbClr val="00FF00"/>
                </a:solidFill>
              </a:rPr>
              <a:t>Adventure Productions, Inc is seeking $500,000 in initial seed capital in return for 25% equity, to apply for patent protection on our process, and to secure financing of an SBA loan for our start-up Family Entertainment Center in Myrtle Beach, SC. Total cost for our FEC is $2,135,000. This FEC will feature the first 7,000 sq/ft Interchangeable Interactive Wild Adventure, a 6,000 sq/ft Interactive Wild Café and a 6,000 sq/ft Wild PlayHouse arcade.</a:t>
            </a:r>
            <a:r>
              <a:rPr lang="en-US" sz="2400">
                <a:solidFill>
                  <a:srgbClr val="00FF00"/>
                </a:solidFill>
              </a:rPr>
              <a:t> </a:t>
            </a:r>
          </a:p>
        </p:txBody>
      </p:sp>
      <p:sp>
        <p:nvSpPr>
          <p:cNvPr id="34818" name="WordArt 7"/>
          <p:cNvSpPr>
            <a:spLocks noGrp="1" noChangeArrowheads="1" noChangeShapeType="1" noTextEdit="1"/>
          </p:cNvSpPr>
          <p:nvPr/>
        </p:nvSpPr>
        <p:spPr bwMode="auto">
          <a:xfrm>
            <a:off x="692150" y="75723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34819" name="WordArt 8"/>
          <p:cNvSpPr>
            <a:spLocks noGrp="1" noChangeArrowheads="1" noChangeShapeType="1" noTextEdit="1"/>
          </p:cNvSpPr>
          <p:nvPr/>
        </p:nvSpPr>
        <p:spPr bwMode="auto">
          <a:xfrm>
            <a:off x="550863" y="101600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34820" name="WordArt 9" descr="Newsprint"/>
          <p:cNvSpPr>
            <a:spLocks noGrp="1" noChangeArrowheads="1" noChangeShapeType="1" noTextEdit="1"/>
          </p:cNvSpPr>
          <p:nvPr/>
        </p:nvSpPr>
        <p:spPr bwMode="auto">
          <a:xfrm>
            <a:off x="506413" y="103187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34821" name="Text Box 6"/>
          <p:cNvSpPr txBox="1">
            <a:spLocks noChangeArrowheads="1"/>
          </p:cNvSpPr>
          <p:nvPr/>
        </p:nvSpPr>
        <p:spPr bwMode="auto">
          <a:xfrm>
            <a:off x="360363" y="6235700"/>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11/15/2011</a:t>
            </a:r>
            <a:endParaRPr lang="en-US" sz="1600"/>
          </a:p>
        </p:txBody>
      </p:sp>
      <p:sp>
        <p:nvSpPr>
          <p:cNvPr id="34822" name="Text Box 7"/>
          <p:cNvSpPr txBox="1">
            <a:spLocks noChangeArrowheads="1"/>
          </p:cNvSpPr>
          <p:nvPr/>
        </p:nvSpPr>
        <p:spPr bwMode="auto">
          <a:xfrm>
            <a:off x="444500" y="6038850"/>
            <a:ext cx="6196013" cy="228600"/>
          </a:xfrm>
          <a:prstGeom prst="rect">
            <a:avLst/>
          </a:prstGeom>
          <a:noFill/>
          <a:ln w="9525">
            <a:noFill/>
            <a:miter lim="800000"/>
            <a:headEnd/>
            <a:tailEnd/>
          </a:ln>
        </p:spPr>
        <p:txBody>
          <a:bodyPr>
            <a:spAutoFit/>
          </a:bodyPr>
          <a:lstStyle/>
          <a:p>
            <a:r>
              <a:rPr lang="en-US" sz="900" b="1">
                <a:solidFill>
                  <a:schemeClr val="bg1"/>
                </a:solidFill>
              </a:rPr>
              <a:t>This is not an offer or advertisement to sell securities.</a:t>
            </a:r>
            <a:r>
              <a:rPr lang="en-US" sz="900">
                <a:solidFill>
                  <a:schemeClr val="bg1"/>
                </a:solidFill>
              </a:rPr>
              <a:t> </a:t>
            </a:r>
            <a:r>
              <a:rPr lang="en-US" sz="900" b="1">
                <a:solidFill>
                  <a:schemeClr val="bg1"/>
                </a:solidFill>
              </a:rPr>
              <a:t>Offer is made by prospectus &amp; only to SC residents.</a:t>
            </a:r>
            <a:endParaRPr lang="en-US"/>
          </a:p>
        </p:txBody>
      </p:sp>
      <p:pic>
        <p:nvPicPr>
          <p:cNvPr id="34823" name="Picture 8" descr="3D egypt 2"/>
          <p:cNvPicPr>
            <a:picLocks noChangeAspect="1" noChangeArrowheads="1" noCrop="1"/>
          </p:cNvPicPr>
          <p:nvPr/>
        </p:nvPicPr>
        <p:blipFill>
          <a:blip r:embed="rId4" cstate="print"/>
          <a:srcRect/>
          <a:stretch>
            <a:fillRect/>
          </a:stretch>
        </p:blipFill>
        <p:spPr bwMode="auto">
          <a:xfrm>
            <a:off x="5754688" y="0"/>
            <a:ext cx="3389312" cy="12969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WordArt 7"/>
          <p:cNvSpPr>
            <a:spLocks noGrp="1" noChangeArrowheads="1" noChangeShapeType="1" noTextEdit="1"/>
          </p:cNvSpPr>
          <p:nvPr/>
        </p:nvSpPr>
        <p:spPr bwMode="auto">
          <a:xfrm>
            <a:off x="863600" y="60483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36866" name="WordArt 8"/>
          <p:cNvSpPr>
            <a:spLocks noGrp="1" noChangeArrowheads="1" noChangeShapeType="1" noTextEdit="1"/>
          </p:cNvSpPr>
          <p:nvPr/>
        </p:nvSpPr>
        <p:spPr bwMode="auto">
          <a:xfrm>
            <a:off x="722313" y="86360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36867" name="WordArt 9" descr="Newsprint"/>
          <p:cNvSpPr>
            <a:spLocks noGrp="1" noChangeArrowheads="1" noChangeShapeType="1" noTextEdit="1"/>
          </p:cNvSpPr>
          <p:nvPr/>
        </p:nvSpPr>
        <p:spPr bwMode="auto">
          <a:xfrm>
            <a:off x="677863" y="87947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2"/>
                  <a:srcRect/>
                  <a:tile tx="0" ty="0" sx="100000" sy="100000" flip="none" algn="tl"/>
                </a:blipFill>
                <a:effectLst>
                  <a:outerShdw dist="35921" dir="2700000" algn="ctr" rotWithShape="0">
                    <a:srgbClr val="C0C0C0">
                      <a:alpha val="79999"/>
                    </a:srgbClr>
                  </a:outerShdw>
                </a:effectLst>
                <a:latin typeface="28 Days Later"/>
              </a:rPr>
              <a:t>Wild Adventure</a:t>
            </a:r>
          </a:p>
        </p:txBody>
      </p:sp>
      <p:pic>
        <p:nvPicPr>
          <p:cNvPr id="36868" name="Picture 7" descr="3d insect crawl"/>
          <p:cNvPicPr>
            <a:picLocks noChangeAspect="1" noChangeArrowheads="1" noCrop="1"/>
          </p:cNvPicPr>
          <p:nvPr/>
        </p:nvPicPr>
        <p:blipFill>
          <a:blip r:embed="rId3" cstate="print"/>
          <a:srcRect/>
          <a:stretch>
            <a:fillRect/>
          </a:stretch>
        </p:blipFill>
        <p:spPr bwMode="auto">
          <a:xfrm>
            <a:off x="788988" y="1458913"/>
            <a:ext cx="5584825" cy="219075"/>
          </a:xfrm>
          <a:prstGeom prst="rect">
            <a:avLst/>
          </a:prstGeom>
          <a:noFill/>
          <a:ln w="9525">
            <a:noFill/>
            <a:miter lim="800000"/>
            <a:headEnd/>
            <a:tailEnd/>
          </a:ln>
        </p:spPr>
      </p:pic>
      <p:pic>
        <p:nvPicPr>
          <p:cNvPr id="36869" name="Picture 9" descr="3d planet moon with ship"/>
          <p:cNvPicPr>
            <a:picLocks noChangeAspect="1" noChangeArrowheads="1" noCrop="1"/>
          </p:cNvPicPr>
          <p:nvPr/>
        </p:nvPicPr>
        <p:blipFill>
          <a:blip r:embed="rId4" cstate="print"/>
          <a:srcRect/>
          <a:stretch>
            <a:fillRect/>
          </a:stretch>
        </p:blipFill>
        <p:spPr bwMode="auto">
          <a:xfrm>
            <a:off x="790575" y="4333875"/>
            <a:ext cx="1625600" cy="1257300"/>
          </a:xfrm>
          <a:prstGeom prst="rect">
            <a:avLst/>
          </a:prstGeom>
          <a:noFill/>
          <a:ln w="9525">
            <a:noFill/>
            <a:miter lim="800000"/>
            <a:headEnd/>
            <a:tailEnd/>
          </a:ln>
        </p:spPr>
      </p:pic>
      <p:sp>
        <p:nvSpPr>
          <p:cNvPr id="36870" name="Rectangle 3"/>
          <p:cNvSpPr>
            <a:spLocks noGrp="1"/>
          </p:cNvSpPr>
          <p:nvPr>
            <p:ph type="body" idx="1"/>
          </p:nvPr>
        </p:nvSpPr>
        <p:spPr>
          <a:xfrm>
            <a:off x="552450" y="2370138"/>
            <a:ext cx="8229600" cy="3821112"/>
          </a:xfrm>
        </p:spPr>
        <p:txBody>
          <a:bodyPr/>
          <a:lstStyle/>
          <a:p>
            <a:pPr>
              <a:buFont typeface="Arial" charset="0"/>
              <a:buNone/>
            </a:pPr>
            <a:r>
              <a:rPr lang="en-US" b="1" smtClean="0">
                <a:solidFill>
                  <a:srgbClr val="00FF00"/>
                </a:solidFill>
              </a:rPr>
              <a:t>   Family Entertainment Centers (FECs) host an average of 381,000 guests annually, with the larger facilities hosting up to 622,000 guests annually. FECs also experience comparatively high levels of repeat visitation—more than three visits per season.</a:t>
            </a:r>
          </a:p>
          <a:p>
            <a:pPr>
              <a:buFont typeface="Arial" charset="0"/>
              <a:buNone/>
            </a:pPr>
            <a:r>
              <a:rPr lang="en-US" sz="1800" b="1" smtClean="0">
                <a:solidFill>
                  <a:srgbClr val="00FF00"/>
                </a:solidFill>
              </a:rPr>
              <a:t>*According to 2011 International Association of Amusement Parks and Attractions</a:t>
            </a:r>
            <a:r>
              <a:rPr lang="en-US" b="1" smtClean="0">
                <a:solidFill>
                  <a:srgbClr val="00FF00"/>
                </a:solidFill>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5"/>
          <p:cNvSpPr txBox="1">
            <a:spLocks noChangeArrowheads="1"/>
          </p:cNvSpPr>
          <p:nvPr/>
        </p:nvSpPr>
        <p:spPr bwMode="auto">
          <a:xfrm>
            <a:off x="296863" y="2282825"/>
            <a:ext cx="8512175" cy="3990975"/>
          </a:xfrm>
          <a:prstGeom prst="rect">
            <a:avLst/>
          </a:prstGeom>
          <a:noFill/>
          <a:ln w="9525">
            <a:noFill/>
            <a:miter lim="800000"/>
            <a:headEnd/>
            <a:tailEnd/>
          </a:ln>
        </p:spPr>
        <p:txBody>
          <a:bodyPr>
            <a:spAutoFit/>
          </a:bodyPr>
          <a:lstStyle/>
          <a:p>
            <a:pPr>
              <a:buFontTx/>
              <a:buChar char="•"/>
            </a:pPr>
            <a:r>
              <a:rPr lang="en-US" sz="3200" b="1">
                <a:solidFill>
                  <a:srgbClr val="00FF00"/>
                </a:solidFill>
              </a:rPr>
              <a:t>We are projecting a conservative breakeven point of .6% of 11,000,000. </a:t>
            </a:r>
          </a:p>
          <a:p>
            <a:pPr>
              <a:buFontTx/>
              <a:buChar char="•"/>
            </a:pPr>
            <a:r>
              <a:rPr lang="en-US" sz="3200" b="1">
                <a:solidFill>
                  <a:srgbClr val="00FF00"/>
                </a:solidFill>
              </a:rPr>
              <a:t>We believe we can achieve a target return between 2-4% of 11,000,000 visitors to, Myrtle Beach, SC. </a:t>
            </a:r>
          </a:p>
          <a:p>
            <a:pPr>
              <a:buFontTx/>
              <a:buChar char="•"/>
            </a:pPr>
            <a:r>
              <a:rPr lang="en-US" sz="3200" b="1">
                <a:solidFill>
                  <a:srgbClr val="00FF00"/>
                </a:solidFill>
              </a:rPr>
              <a:t>Achieving these numbers would potentially triple or quadruple the investors’ initial investment in one-year. </a:t>
            </a:r>
          </a:p>
        </p:txBody>
      </p:sp>
      <p:sp>
        <p:nvSpPr>
          <p:cNvPr id="37890" name="WordArt 7"/>
          <p:cNvSpPr>
            <a:spLocks noGrp="1" noChangeArrowheads="1" noChangeShapeType="1" noTextEdit="1"/>
          </p:cNvSpPr>
          <p:nvPr/>
        </p:nvSpPr>
        <p:spPr bwMode="auto">
          <a:xfrm>
            <a:off x="692150" y="75723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37891" name="WordArt 8"/>
          <p:cNvSpPr>
            <a:spLocks noGrp="1" noChangeArrowheads="1" noChangeShapeType="1" noTextEdit="1"/>
          </p:cNvSpPr>
          <p:nvPr/>
        </p:nvSpPr>
        <p:spPr bwMode="auto">
          <a:xfrm>
            <a:off x="550863" y="101600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37892" name="WordArt 9" descr="Newsprint"/>
          <p:cNvSpPr>
            <a:spLocks noGrp="1" noChangeArrowheads="1" noChangeShapeType="1" noTextEdit="1"/>
          </p:cNvSpPr>
          <p:nvPr/>
        </p:nvSpPr>
        <p:spPr bwMode="auto">
          <a:xfrm>
            <a:off x="506413" y="103187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37893" name="Text Box 6"/>
          <p:cNvSpPr txBox="1">
            <a:spLocks noChangeArrowheads="1"/>
          </p:cNvSpPr>
          <p:nvPr/>
        </p:nvSpPr>
        <p:spPr bwMode="auto">
          <a:xfrm>
            <a:off x="360363" y="6235700"/>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11/15/2011</a:t>
            </a:r>
            <a:endParaRPr lang="en-US" sz="1600"/>
          </a:p>
        </p:txBody>
      </p:sp>
      <p:pic>
        <p:nvPicPr>
          <p:cNvPr id="37894" name="Picture 7" descr="3d insect crawl"/>
          <p:cNvPicPr>
            <a:picLocks noChangeAspect="1" noChangeArrowheads="1" noCrop="1"/>
          </p:cNvPicPr>
          <p:nvPr/>
        </p:nvPicPr>
        <p:blipFill>
          <a:blip r:embed="rId4" cstate="print"/>
          <a:srcRect/>
          <a:stretch>
            <a:fillRect/>
          </a:stretch>
        </p:blipFill>
        <p:spPr bwMode="auto">
          <a:xfrm>
            <a:off x="617538" y="1611313"/>
            <a:ext cx="5584825" cy="219075"/>
          </a:xfrm>
          <a:prstGeom prst="rect">
            <a:avLst/>
          </a:prstGeom>
          <a:noFill/>
          <a:ln w="9525">
            <a:noFill/>
            <a:miter lim="800000"/>
            <a:headEnd/>
            <a:tailEnd/>
          </a:ln>
        </p:spPr>
      </p:pic>
      <p:pic>
        <p:nvPicPr>
          <p:cNvPr id="37895" name="Picture 8" descr="3D insect crawl beetle"/>
          <p:cNvPicPr>
            <a:picLocks noChangeAspect="1" noChangeArrowheads="1" noCrop="1"/>
          </p:cNvPicPr>
          <p:nvPr/>
        </p:nvPicPr>
        <p:blipFill>
          <a:blip r:embed="rId5" cstate="print"/>
          <a:srcRect/>
          <a:stretch>
            <a:fillRect/>
          </a:stretch>
        </p:blipFill>
        <p:spPr bwMode="auto">
          <a:xfrm>
            <a:off x="3889375" y="4394200"/>
            <a:ext cx="3810000" cy="3429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1" name="WordArt 7"/>
          <p:cNvSpPr>
            <a:spLocks noGrp="1" noChangeArrowheads="1" noChangeShapeType="1" noTextEdit="1"/>
          </p:cNvSpPr>
          <p:nvPr/>
        </p:nvSpPr>
        <p:spPr bwMode="auto">
          <a:xfrm>
            <a:off x="1592263" y="606425"/>
            <a:ext cx="1919287" cy="379413"/>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45062" name="WordArt 8"/>
          <p:cNvSpPr>
            <a:spLocks noGrp="1" noChangeArrowheads="1" noChangeShapeType="1" noTextEdit="1"/>
          </p:cNvSpPr>
          <p:nvPr/>
        </p:nvSpPr>
        <p:spPr bwMode="auto">
          <a:xfrm>
            <a:off x="1450975" y="865188"/>
            <a:ext cx="5675313"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45063" name="WordArt 9" descr="Newsprint"/>
          <p:cNvSpPr>
            <a:spLocks noGrp="1" noChangeArrowheads="1" noChangeShapeType="1" noTextEdit="1"/>
          </p:cNvSpPr>
          <p:nvPr/>
        </p:nvSpPr>
        <p:spPr bwMode="auto">
          <a:xfrm>
            <a:off x="1406525" y="881063"/>
            <a:ext cx="5665788" cy="874712"/>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45064" name="Text Box 8"/>
          <p:cNvSpPr txBox="1">
            <a:spLocks noChangeArrowheads="1"/>
          </p:cNvSpPr>
          <p:nvPr/>
        </p:nvSpPr>
        <p:spPr bwMode="auto">
          <a:xfrm>
            <a:off x="920750" y="2698750"/>
            <a:ext cx="7291388" cy="519113"/>
          </a:xfrm>
          <a:prstGeom prst="rect">
            <a:avLst/>
          </a:prstGeom>
          <a:noFill/>
          <a:ln w="9525">
            <a:noFill/>
            <a:miter lim="800000"/>
            <a:headEnd/>
            <a:tailEnd/>
          </a:ln>
        </p:spPr>
        <p:txBody>
          <a:bodyPr>
            <a:spAutoFit/>
          </a:bodyPr>
          <a:lstStyle/>
          <a:p>
            <a:pPr algn="ctr">
              <a:spcBef>
                <a:spcPct val="50000"/>
              </a:spcBef>
            </a:pPr>
            <a:r>
              <a:rPr lang="en-US" sz="2800" b="1">
                <a:solidFill>
                  <a:srgbClr val="00FF00"/>
                </a:solidFill>
              </a:rPr>
              <a:t>Projected Financial Plan Highlights</a:t>
            </a:r>
          </a:p>
        </p:txBody>
      </p:sp>
      <p:pic>
        <p:nvPicPr>
          <p:cNvPr id="45065" name="Picture 10" descr="3D gargoyle red"/>
          <p:cNvPicPr>
            <a:picLocks noChangeAspect="1" noChangeArrowheads="1" noCrop="1"/>
          </p:cNvPicPr>
          <p:nvPr/>
        </p:nvPicPr>
        <p:blipFill>
          <a:blip r:embed="rId4" cstate="print"/>
          <a:srcRect/>
          <a:stretch>
            <a:fillRect/>
          </a:stretch>
        </p:blipFill>
        <p:spPr bwMode="auto">
          <a:xfrm>
            <a:off x="569913" y="669925"/>
            <a:ext cx="819150" cy="1212850"/>
          </a:xfrm>
          <a:prstGeom prst="rect">
            <a:avLst/>
          </a:prstGeom>
          <a:noFill/>
          <a:ln w="9525">
            <a:noFill/>
            <a:miter lim="800000"/>
            <a:headEnd/>
            <a:tailEnd/>
          </a:ln>
        </p:spPr>
      </p:pic>
      <p:pic>
        <p:nvPicPr>
          <p:cNvPr id="45066" name="Picture 11" descr="3D dragon walk"/>
          <p:cNvPicPr>
            <a:picLocks noChangeAspect="1" noChangeArrowheads="1" noCrop="1"/>
          </p:cNvPicPr>
          <p:nvPr/>
        </p:nvPicPr>
        <p:blipFill>
          <a:blip r:embed="rId5" cstate="print"/>
          <a:srcRect/>
          <a:stretch>
            <a:fillRect/>
          </a:stretch>
        </p:blipFill>
        <p:spPr bwMode="auto">
          <a:xfrm>
            <a:off x="966788" y="3986213"/>
            <a:ext cx="1660525" cy="1835150"/>
          </a:xfrm>
          <a:prstGeom prst="rect">
            <a:avLst/>
          </a:prstGeom>
          <a:noFill/>
          <a:ln w="9525">
            <a:noFill/>
            <a:miter lim="800000"/>
            <a:headEnd/>
            <a:tailEnd/>
          </a:ln>
        </p:spPr>
      </p:pic>
      <p:graphicFrame>
        <p:nvGraphicFramePr>
          <p:cNvPr id="45060" name="Object 4"/>
          <p:cNvGraphicFramePr>
            <a:graphicFrameLocks noChangeAspect="1"/>
          </p:cNvGraphicFramePr>
          <p:nvPr>
            <p:ph/>
          </p:nvPr>
        </p:nvGraphicFramePr>
        <p:xfrm>
          <a:off x="528638" y="3732213"/>
          <a:ext cx="8210550" cy="1971675"/>
        </p:xfrm>
        <a:graphic>
          <a:graphicData uri="http://schemas.openxmlformats.org/presentationml/2006/ole">
            <p:oleObj spid="_x0000_s45060" name="Worksheet" r:id="rId6" imgW="7324641" imgH="1571557" progId="Excel.Sheet.8">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WordArt 7"/>
          <p:cNvSpPr>
            <a:spLocks noGrp="1" noChangeArrowheads="1" noChangeShapeType="1" noTextEdit="1"/>
          </p:cNvSpPr>
          <p:nvPr/>
        </p:nvSpPr>
        <p:spPr bwMode="auto">
          <a:xfrm>
            <a:off x="692150" y="75723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46082" name="WordArt 8"/>
          <p:cNvSpPr>
            <a:spLocks noGrp="1" noChangeArrowheads="1" noChangeShapeType="1" noTextEdit="1"/>
          </p:cNvSpPr>
          <p:nvPr/>
        </p:nvSpPr>
        <p:spPr bwMode="auto">
          <a:xfrm>
            <a:off x="550863" y="101600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46083" name="WordArt 9" descr="Newsprint"/>
          <p:cNvSpPr>
            <a:spLocks noGrp="1" noChangeArrowheads="1" noChangeShapeType="1" noTextEdit="1"/>
          </p:cNvSpPr>
          <p:nvPr/>
        </p:nvSpPr>
        <p:spPr bwMode="auto">
          <a:xfrm>
            <a:off x="506413" y="103187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46084" name="Text Box 6"/>
          <p:cNvSpPr txBox="1">
            <a:spLocks noChangeArrowheads="1"/>
          </p:cNvSpPr>
          <p:nvPr/>
        </p:nvSpPr>
        <p:spPr bwMode="auto">
          <a:xfrm>
            <a:off x="344488" y="6372225"/>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11/15/2011</a:t>
            </a:r>
            <a:endParaRPr lang="en-US" sz="1600"/>
          </a:p>
        </p:txBody>
      </p:sp>
      <p:pic>
        <p:nvPicPr>
          <p:cNvPr id="46085" name="Picture 7" descr="3D fire 2"/>
          <p:cNvPicPr>
            <a:picLocks noChangeAspect="1" noChangeArrowheads="1" noCrop="1"/>
          </p:cNvPicPr>
          <p:nvPr/>
        </p:nvPicPr>
        <p:blipFill>
          <a:blip r:embed="rId4" cstate="print"/>
          <a:srcRect/>
          <a:stretch>
            <a:fillRect/>
          </a:stretch>
        </p:blipFill>
        <p:spPr bwMode="auto">
          <a:xfrm>
            <a:off x="866775" y="4038600"/>
            <a:ext cx="1533525" cy="1671638"/>
          </a:xfrm>
          <a:prstGeom prst="rect">
            <a:avLst/>
          </a:prstGeom>
          <a:noFill/>
          <a:ln w="9525">
            <a:noFill/>
            <a:miter lim="800000"/>
            <a:headEnd/>
            <a:tailEnd/>
          </a:ln>
        </p:spPr>
      </p:pic>
      <p:pic>
        <p:nvPicPr>
          <p:cNvPr id="46086" name="Picture 8" descr="3D devil 2"/>
          <p:cNvPicPr>
            <a:picLocks noChangeAspect="1" noChangeArrowheads="1" noCrop="1"/>
          </p:cNvPicPr>
          <p:nvPr/>
        </p:nvPicPr>
        <p:blipFill>
          <a:blip r:embed="rId5" cstate="print"/>
          <a:srcRect/>
          <a:stretch>
            <a:fillRect/>
          </a:stretch>
        </p:blipFill>
        <p:spPr bwMode="auto">
          <a:xfrm>
            <a:off x="1022350" y="2546350"/>
            <a:ext cx="1066800" cy="1905000"/>
          </a:xfrm>
          <a:prstGeom prst="rect">
            <a:avLst/>
          </a:prstGeom>
          <a:noFill/>
          <a:ln w="9525">
            <a:noFill/>
            <a:miter lim="800000"/>
            <a:headEnd/>
            <a:tailEnd/>
          </a:ln>
        </p:spPr>
      </p:pic>
      <p:sp>
        <p:nvSpPr>
          <p:cNvPr id="46087" name="Rectangle 1"/>
          <p:cNvSpPr>
            <a:spLocks noChangeArrowheads="1"/>
          </p:cNvSpPr>
          <p:nvPr/>
        </p:nvSpPr>
        <p:spPr bwMode="auto">
          <a:xfrm>
            <a:off x="384175" y="2270125"/>
            <a:ext cx="8494713" cy="3784600"/>
          </a:xfrm>
          <a:prstGeom prst="rect">
            <a:avLst/>
          </a:prstGeom>
          <a:noFill/>
          <a:ln w="9525">
            <a:noFill/>
            <a:miter lim="800000"/>
            <a:headEnd/>
            <a:tailEnd/>
          </a:ln>
        </p:spPr>
        <p:txBody>
          <a:bodyPr>
            <a:spAutoFit/>
          </a:bodyPr>
          <a:lstStyle/>
          <a:p>
            <a:pPr>
              <a:buFontTx/>
              <a:buChar char="•"/>
            </a:pPr>
            <a:r>
              <a:rPr lang="en-US" sz="2600" b="1">
                <a:solidFill>
                  <a:srgbClr val="00FF00"/>
                </a:solidFill>
              </a:rPr>
              <a:t>A New &amp; Unique Attraction</a:t>
            </a:r>
          </a:p>
          <a:p>
            <a:pPr>
              <a:buFontTx/>
              <a:buChar char="•"/>
            </a:pPr>
            <a:endParaRPr lang="en-US" sz="1000" b="1">
              <a:solidFill>
                <a:srgbClr val="00FF00"/>
              </a:solidFill>
            </a:endParaRPr>
          </a:p>
          <a:p>
            <a:pPr>
              <a:buFontTx/>
              <a:buChar char="•"/>
            </a:pPr>
            <a:r>
              <a:rPr lang="en-US" sz="2600" b="1">
                <a:solidFill>
                  <a:srgbClr val="00FF00"/>
                </a:solidFill>
              </a:rPr>
              <a:t>Completely Interchangeable &amp; Interactive</a:t>
            </a:r>
          </a:p>
          <a:p>
            <a:pPr>
              <a:buFontTx/>
              <a:buChar char="•"/>
            </a:pPr>
            <a:endParaRPr lang="en-US" sz="1000" b="1">
              <a:solidFill>
                <a:srgbClr val="00FF00"/>
              </a:solidFill>
            </a:endParaRPr>
          </a:p>
          <a:p>
            <a:pPr>
              <a:buFontTx/>
              <a:buChar char="•"/>
            </a:pPr>
            <a:r>
              <a:rPr lang="en-US" sz="2600" b="1">
                <a:solidFill>
                  <a:srgbClr val="00FF00"/>
                </a:solidFill>
              </a:rPr>
              <a:t>State-Of-The-Art Animatronics</a:t>
            </a:r>
          </a:p>
          <a:p>
            <a:endParaRPr lang="en-US" sz="1000" b="1">
              <a:solidFill>
                <a:srgbClr val="00FF00"/>
              </a:solidFill>
            </a:endParaRPr>
          </a:p>
          <a:p>
            <a:pPr>
              <a:buFontTx/>
              <a:buChar char="•"/>
            </a:pPr>
            <a:r>
              <a:rPr lang="en-US" sz="2600" b="1">
                <a:solidFill>
                  <a:srgbClr val="00FF00"/>
                </a:solidFill>
              </a:rPr>
              <a:t>Five Years Of Development &amp; Research</a:t>
            </a:r>
          </a:p>
          <a:p>
            <a:pPr>
              <a:buFontTx/>
              <a:buChar char="•"/>
            </a:pPr>
            <a:endParaRPr lang="en-US" sz="1000" b="1">
              <a:solidFill>
                <a:srgbClr val="00FF00"/>
              </a:solidFill>
            </a:endParaRPr>
          </a:p>
          <a:p>
            <a:pPr>
              <a:buFontTx/>
              <a:buChar char="•"/>
            </a:pPr>
            <a:r>
              <a:rPr lang="en-US" sz="2600" b="1">
                <a:solidFill>
                  <a:srgbClr val="00FF00"/>
                </a:solidFill>
              </a:rPr>
              <a:t>Low Initial Investment With High Projected ROI</a:t>
            </a:r>
          </a:p>
          <a:p>
            <a:pPr>
              <a:buFontTx/>
              <a:buChar char="•"/>
            </a:pPr>
            <a:endParaRPr lang="en-US" sz="1000" b="1">
              <a:solidFill>
                <a:srgbClr val="00FF00"/>
              </a:solidFill>
            </a:endParaRPr>
          </a:p>
          <a:p>
            <a:pPr>
              <a:buFontTx/>
              <a:buChar char="•"/>
            </a:pPr>
            <a:r>
              <a:rPr lang="en-US" sz="2600" b="1">
                <a:solidFill>
                  <a:srgbClr val="00FF00"/>
                </a:solidFill>
              </a:rPr>
              <a:t>A Committed Management Team</a:t>
            </a:r>
          </a:p>
          <a:p>
            <a:pPr>
              <a:buFontTx/>
              <a:buChar char="•"/>
            </a:pPr>
            <a:endParaRPr lang="en-US" sz="1000" b="1">
              <a:solidFill>
                <a:srgbClr val="00FF00"/>
              </a:solidFill>
            </a:endParaRPr>
          </a:p>
          <a:p>
            <a:pPr>
              <a:buFontTx/>
              <a:buChar char="•"/>
            </a:pPr>
            <a:r>
              <a:rPr lang="en-US" sz="2600" b="1">
                <a:solidFill>
                  <a:srgbClr val="00FF00"/>
                </a:solidFill>
              </a:rPr>
              <a:t>A Turn-Key Operation With Plans For Franchising</a:t>
            </a:r>
            <a:endParaRPr lang="en-US">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3"/>
          <p:cNvSpPr txBox="1">
            <a:spLocks noChangeArrowheads="1"/>
          </p:cNvSpPr>
          <p:nvPr/>
        </p:nvSpPr>
        <p:spPr bwMode="auto">
          <a:xfrm>
            <a:off x="504825" y="307975"/>
            <a:ext cx="7929563" cy="1306513"/>
          </a:xfrm>
          <a:prstGeom prst="rect">
            <a:avLst/>
          </a:prstGeom>
          <a:noFill/>
          <a:ln w="9525" algn="ctr">
            <a:noFill/>
            <a:miter lim="800000"/>
            <a:headEnd/>
            <a:tailEnd/>
          </a:ln>
        </p:spPr>
        <p:txBody>
          <a:bodyPr/>
          <a:lstStyle/>
          <a:p>
            <a:r>
              <a:rPr lang="en-US" sz="6300">
                <a:solidFill>
                  <a:schemeClr val="bg1"/>
                </a:solidFill>
                <a:latin typeface="Resident Evil" pitchFamily="34" charset="0"/>
              </a:rPr>
              <a:t>Adventure Productions Inc</a:t>
            </a:r>
            <a:endParaRPr lang="en-US" sz="6300">
              <a:solidFill>
                <a:schemeClr val="bg1"/>
              </a:solidFill>
            </a:endParaRPr>
          </a:p>
        </p:txBody>
      </p:sp>
      <p:sp>
        <p:nvSpPr>
          <p:cNvPr id="48130" name="Text Box 11"/>
          <p:cNvSpPr txBox="1">
            <a:spLocks noChangeArrowheads="1"/>
          </p:cNvSpPr>
          <p:nvPr/>
        </p:nvSpPr>
        <p:spPr bwMode="auto">
          <a:xfrm>
            <a:off x="3406775" y="981075"/>
            <a:ext cx="5480050" cy="425450"/>
          </a:xfrm>
          <a:prstGeom prst="rect">
            <a:avLst/>
          </a:prstGeom>
          <a:noFill/>
          <a:ln w="9525">
            <a:noFill/>
            <a:miter lim="800000"/>
            <a:headEnd/>
            <a:tailEnd/>
          </a:ln>
        </p:spPr>
        <p:txBody>
          <a:bodyPr/>
          <a:lstStyle/>
          <a:p>
            <a:r>
              <a:rPr lang="en-US" sz="2800" b="1">
                <a:solidFill>
                  <a:schemeClr val="bg1"/>
                </a:solidFill>
                <a:latin typeface="Chiller" pitchFamily="82" charset="0"/>
              </a:rPr>
              <a:t>A Leader In Innovative Walk-Through Adventures</a:t>
            </a:r>
          </a:p>
        </p:txBody>
      </p:sp>
      <p:sp>
        <p:nvSpPr>
          <p:cNvPr id="48131" name="Rectangle 4"/>
          <p:cNvSpPr>
            <a:spLocks noChangeArrowheads="1"/>
          </p:cNvSpPr>
          <p:nvPr/>
        </p:nvSpPr>
        <p:spPr bwMode="auto">
          <a:xfrm>
            <a:off x="239713" y="2065338"/>
            <a:ext cx="8683625" cy="3743325"/>
          </a:xfrm>
          <a:prstGeom prst="rect">
            <a:avLst/>
          </a:prstGeom>
          <a:noFill/>
          <a:ln w="9525">
            <a:noFill/>
            <a:miter lim="800000"/>
            <a:headEnd/>
            <a:tailEnd/>
          </a:ln>
        </p:spPr>
        <p:txBody>
          <a:bodyPr anchor="ctr">
            <a:spAutoFit/>
          </a:bodyPr>
          <a:lstStyle/>
          <a:p>
            <a:pPr marL="342900" indent="-342900"/>
            <a:r>
              <a:rPr lang="en-US" sz="2400" b="1">
                <a:solidFill>
                  <a:srgbClr val="00FF00"/>
                </a:solidFill>
              </a:rPr>
              <a:t>WHERE ARE WE GOING</a:t>
            </a:r>
            <a:endParaRPr lang="en-US" sz="2400">
              <a:solidFill>
                <a:srgbClr val="00FF00"/>
              </a:solidFill>
            </a:endParaRPr>
          </a:p>
          <a:p>
            <a:pPr marL="342900" indent="-342900">
              <a:buFontTx/>
              <a:buAutoNum type="arabicPeriod"/>
            </a:pPr>
            <a:r>
              <a:rPr lang="en-US" sz="2400">
                <a:solidFill>
                  <a:srgbClr val="00FF00"/>
                </a:solidFill>
              </a:rPr>
              <a:t>Once we have secured financing patents will be filed</a:t>
            </a:r>
          </a:p>
          <a:p>
            <a:pPr marL="342900" indent="-342900">
              <a:buFontTx/>
              <a:buAutoNum type="arabicPeriod"/>
            </a:pPr>
            <a:r>
              <a:rPr lang="en-US" sz="2400">
                <a:solidFill>
                  <a:srgbClr val="00FF00"/>
                </a:solidFill>
              </a:rPr>
              <a:t>We will begin production of our flagship F E C</a:t>
            </a:r>
          </a:p>
          <a:p>
            <a:pPr marL="342900" indent="-342900"/>
            <a:r>
              <a:rPr lang="en-US" sz="2400">
                <a:solidFill>
                  <a:srgbClr val="00FF00"/>
                </a:solidFill>
              </a:rPr>
              <a:t>2. After our first year of operation we will begin to look at Franchising and market our business model at Trade Shows</a:t>
            </a:r>
          </a:p>
          <a:p>
            <a:pPr marL="342900" indent="-342900"/>
            <a:endParaRPr lang="en-US" sz="2400" b="1">
              <a:solidFill>
                <a:srgbClr val="00FF00"/>
              </a:solidFill>
            </a:endParaRPr>
          </a:p>
          <a:p>
            <a:pPr marL="342900" indent="-342900"/>
            <a:r>
              <a:rPr lang="en-US" sz="2400" b="1">
                <a:solidFill>
                  <a:srgbClr val="00FF00"/>
                </a:solidFill>
              </a:rPr>
              <a:t>3. Adventure Productions, Inc</a:t>
            </a:r>
            <a:r>
              <a:rPr lang="en-US" sz="2400">
                <a:solidFill>
                  <a:srgbClr val="00FF00"/>
                </a:solidFill>
              </a:rPr>
              <a:t> is currently in final negotiations with a new </a:t>
            </a:r>
            <a:r>
              <a:rPr lang="en-US" sz="2400" b="1">
                <a:solidFill>
                  <a:srgbClr val="00FF00"/>
                </a:solidFill>
              </a:rPr>
              <a:t>Adventure Park</a:t>
            </a:r>
            <a:r>
              <a:rPr lang="en-US" sz="2400">
                <a:solidFill>
                  <a:srgbClr val="00FF00"/>
                </a:solidFill>
              </a:rPr>
              <a:t> that is looking to license our </a:t>
            </a:r>
            <a:r>
              <a:rPr lang="en-US" sz="2400" b="1">
                <a:solidFill>
                  <a:srgbClr val="00FF00"/>
                </a:solidFill>
              </a:rPr>
              <a:t>Wild Adventure, Wild Café, and Wild PlayHouse</a:t>
            </a:r>
            <a:r>
              <a:rPr lang="en-US" sz="2400">
                <a:solidFill>
                  <a:srgbClr val="00FF00"/>
                </a:solidFill>
              </a:rPr>
              <a:t> along with several other themed attractions;</a:t>
            </a:r>
            <a:r>
              <a:rPr lang="en-US" sz="2400" b="1">
                <a:solidFill>
                  <a:srgbClr val="00FF00"/>
                </a:solidFill>
              </a:rPr>
              <a:t>.</a:t>
            </a:r>
          </a:p>
        </p:txBody>
      </p:sp>
      <p:pic>
        <p:nvPicPr>
          <p:cNvPr id="48132" name="Picture 6" descr="3D fish swim"/>
          <p:cNvPicPr>
            <a:picLocks noChangeAspect="1" noChangeArrowheads="1" noCrop="1"/>
          </p:cNvPicPr>
          <p:nvPr/>
        </p:nvPicPr>
        <p:blipFill>
          <a:blip r:embed="rId2" cstate="print"/>
          <a:srcRect/>
          <a:stretch>
            <a:fillRect/>
          </a:stretch>
        </p:blipFill>
        <p:spPr bwMode="auto">
          <a:xfrm>
            <a:off x="377825" y="3652838"/>
            <a:ext cx="5424488" cy="687387"/>
          </a:xfrm>
          <a:prstGeom prst="rect">
            <a:avLst/>
          </a:prstGeom>
          <a:noFill/>
          <a:ln w="9525">
            <a:noFill/>
            <a:miter lim="800000"/>
            <a:headEnd/>
            <a:tailEnd/>
          </a:ln>
        </p:spPr>
      </p:pic>
      <p:pic>
        <p:nvPicPr>
          <p:cNvPr id="48133" name="Picture 7" descr="3D fish swim"/>
          <p:cNvPicPr>
            <a:picLocks noChangeAspect="1" noChangeArrowheads="1" noCrop="1"/>
          </p:cNvPicPr>
          <p:nvPr/>
        </p:nvPicPr>
        <p:blipFill>
          <a:blip r:embed="rId2" cstate="print"/>
          <a:srcRect/>
          <a:stretch>
            <a:fillRect/>
          </a:stretch>
        </p:blipFill>
        <p:spPr bwMode="auto">
          <a:xfrm>
            <a:off x="4413250" y="3729038"/>
            <a:ext cx="4730750" cy="6873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3"/>
          <p:cNvSpPr>
            <a:spLocks noGrp="1"/>
          </p:cNvSpPr>
          <p:nvPr>
            <p:ph type="body" idx="4294967295"/>
          </p:nvPr>
        </p:nvSpPr>
        <p:spPr>
          <a:xfrm>
            <a:off x="371475" y="3165475"/>
            <a:ext cx="8494713" cy="1706563"/>
          </a:xfrm>
        </p:spPr>
        <p:txBody>
          <a:bodyPr/>
          <a:lstStyle/>
          <a:p>
            <a:pPr>
              <a:lnSpc>
                <a:spcPct val="80000"/>
              </a:lnSpc>
              <a:buFont typeface="Arial" charset="0"/>
              <a:buNone/>
            </a:pPr>
            <a:r>
              <a:rPr lang="en-US" sz="6000" b="1" smtClean="0">
                <a:solidFill>
                  <a:srgbClr val="00FF00"/>
                </a:solidFill>
                <a:latin typeface="Arial" charset="0"/>
              </a:rPr>
              <a:t>OWN A PIECE OF THE </a:t>
            </a:r>
          </a:p>
          <a:p>
            <a:pPr>
              <a:lnSpc>
                <a:spcPct val="80000"/>
              </a:lnSpc>
              <a:buFont typeface="Arial" charset="0"/>
              <a:buNone/>
            </a:pPr>
            <a:r>
              <a:rPr lang="en-US" sz="6000" b="1" smtClean="0">
                <a:solidFill>
                  <a:srgbClr val="00FF00"/>
                </a:solidFill>
                <a:latin typeface="Arial" charset="0"/>
              </a:rPr>
              <a:t>WILD ADVENTURE!</a:t>
            </a:r>
          </a:p>
          <a:p>
            <a:pPr>
              <a:lnSpc>
                <a:spcPct val="80000"/>
              </a:lnSpc>
              <a:buFont typeface="Arial" charset="0"/>
              <a:buNone/>
            </a:pPr>
            <a:r>
              <a:rPr lang="en-US" sz="4800" b="1" smtClean="0">
                <a:solidFill>
                  <a:srgbClr val="00FF00"/>
                </a:solidFill>
                <a:latin typeface="Arial" charset="0"/>
              </a:rPr>
              <a:t>Grand Opening May 2012</a:t>
            </a:r>
          </a:p>
        </p:txBody>
      </p:sp>
      <p:sp>
        <p:nvSpPr>
          <p:cNvPr id="49154" name="WordArt 7"/>
          <p:cNvSpPr>
            <a:spLocks noGrp="1" noChangeArrowheads="1" noChangeShapeType="1" noTextEdit="1"/>
          </p:cNvSpPr>
          <p:nvPr/>
        </p:nvSpPr>
        <p:spPr bwMode="auto">
          <a:xfrm>
            <a:off x="700088" y="1673225"/>
            <a:ext cx="1919287" cy="379413"/>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49155" name="WordArt 8"/>
          <p:cNvSpPr>
            <a:spLocks noGrp="1" noChangeArrowheads="1" noChangeShapeType="1" noTextEdit="1"/>
          </p:cNvSpPr>
          <p:nvPr/>
        </p:nvSpPr>
        <p:spPr bwMode="auto">
          <a:xfrm>
            <a:off x="558800" y="1931988"/>
            <a:ext cx="5675313"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49156" name="WordArt 9" descr="Newsprint"/>
          <p:cNvSpPr>
            <a:spLocks noGrp="1" noChangeArrowheads="1" noChangeShapeType="1" noTextEdit="1"/>
          </p:cNvSpPr>
          <p:nvPr/>
        </p:nvSpPr>
        <p:spPr bwMode="auto">
          <a:xfrm>
            <a:off x="514350" y="1947863"/>
            <a:ext cx="5665788" cy="874712"/>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2"/>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49157" name="Text Box 13"/>
          <p:cNvSpPr txBox="1">
            <a:spLocks noChangeArrowheads="1"/>
          </p:cNvSpPr>
          <p:nvPr/>
        </p:nvSpPr>
        <p:spPr bwMode="auto">
          <a:xfrm>
            <a:off x="471488" y="474663"/>
            <a:ext cx="8391525" cy="1152525"/>
          </a:xfrm>
          <a:prstGeom prst="rect">
            <a:avLst/>
          </a:prstGeom>
          <a:noFill/>
          <a:ln w="9525" algn="ctr">
            <a:noFill/>
            <a:miter lim="800000"/>
            <a:headEnd/>
            <a:tailEnd/>
          </a:ln>
        </p:spPr>
        <p:txBody>
          <a:bodyPr/>
          <a:lstStyle/>
          <a:p>
            <a:r>
              <a:rPr lang="en-US" sz="6600">
                <a:solidFill>
                  <a:schemeClr val="bg1"/>
                </a:solidFill>
                <a:latin typeface="Resident Evil" pitchFamily="34" charset="0"/>
              </a:rPr>
              <a:t>Adventure Productions Inc</a:t>
            </a:r>
            <a:endParaRPr lang="en-US" sz="6600">
              <a:solidFill>
                <a:schemeClr val="bg1"/>
              </a:solidFill>
            </a:endParaRPr>
          </a:p>
        </p:txBody>
      </p:sp>
      <p:sp>
        <p:nvSpPr>
          <p:cNvPr id="49158" name="Text Box 7"/>
          <p:cNvSpPr txBox="1">
            <a:spLocks noChangeArrowheads="1"/>
          </p:cNvSpPr>
          <p:nvPr/>
        </p:nvSpPr>
        <p:spPr bwMode="auto">
          <a:xfrm>
            <a:off x="334963" y="6415088"/>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11/15/2011</a:t>
            </a:r>
            <a:endParaRPr lang="en-US" sz="1600"/>
          </a:p>
        </p:txBody>
      </p:sp>
      <p:sp>
        <p:nvSpPr>
          <p:cNvPr id="49159" name="Text Box 8"/>
          <p:cNvSpPr txBox="1">
            <a:spLocks noChangeArrowheads="1"/>
          </p:cNvSpPr>
          <p:nvPr/>
        </p:nvSpPr>
        <p:spPr bwMode="auto">
          <a:xfrm>
            <a:off x="444500" y="5948363"/>
            <a:ext cx="6196013" cy="228600"/>
          </a:xfrm>
          <a:prstGeom prst="rect">
            <a:avLst/>
          </a:prstGeom>
          <a:noFill/>
          <a:ln w="9525">
            <a:noFill/>
            <a:miter lim="800000"/>
            <a:headEnd/>
            <a:tailEnd/>
          </a:ln>
        </p:spPr>
        <p:txBody>
          <a:bodyPr>
            <a:spAutoFit/>
          </a:bodyPr>
          <a:lstStyle/>
          <a:p>
            <a:r>
              <a:rPr lang="en-US" sz="900" b="1">
                <a:solidFill>
                  <a:schemeClr val="bg1"/>
                </a:solidFill>
              </a:rPr>
              <a:t>This is not an offer or advertisement to sell securities.</a:t>
            </a:r>
            <a:r>
              <a:rPr lang="en-US" sz="900">
                <a:solidFill>
                  <a:schemeClr val="bg1"/>
                </a:solidFill>
              </a:rPr>
              <a:t> </a:t>
            </a:r>
            <a:r>
              <a:rPr lang="en-US" sz="900" b="1">
                <a:solidFill>
                  <a:schemeClr val="bg1"/>
                </a:solidFill>
              </a:rPr>
              <a:t>Offer is made by prospectus &amp; only to SC residents.</a:t>
            </a:r>
            <a:endParaRPr lang="en-US"/>
          </a:p>
        </p:txBody>
      </p:sp>
      <p:pic>
        <p:nvPicPr>
          <p:cNvPr id="49160" name="Picture 9" descr="3D devil"/>
          <p:cNvPicPr>
            <a:picLocks noChangeAspect="1" noChangeArrowheads="1" noCrop="1"/>
          </p:cNvPicPr>
          <p:nvPr/>
        </p:nvPicPr>
        <p:blipFill>
          <a:blip r:embed="rId3" cstate="print"/>
          <a:srcRect/>
          <a:stretch>
            <a:fillRect/>
          </a:stretch>
        </p:blipFill>
        <p:spPr bwMode="auto">
          <a:xfrm>
            <a:off x="6705600" y="904875"/>
            <a:ext cx="2438400" cy="1838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WordArt 7"/>
          <p:cNvSpPr>
            <a:spLocks noGrp="1" noChangeArrowheads="1" noChangeShapeType="1" noTextEdit="1"/>
          </p:cNvSpPr>
          <p:nvPr/>
        </p:nvSpPr>
        <p:spPr bwMode="auto">
          <a:xfrm>
            <a:off x="692150" y="75723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17410" name="WordArt 8"/>
          <p:cNvSpPr>
            <a:spLocks noGrp="1" noChangeArrowheads="1" noChangeShapeType="1" noTextEdit="1"/>
          </p:cNvSpPr>
          <p:nvPr/>
        </p:nvSpPr>
        <p:spPr bwMode="auto">
          <a:xfrm>
            <a:off x="550863" y="101600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17411" name="WordArt 9" descr="Newsprint"/>
          <p:cNvSpPr>
            <a:spLocks noGrp="1" noChangeArrowheads="1" noChangeShapeType="1" noTextEdit="1"/>
          </p:cNvSpPr>
          <p:nvPr/>
        </p:nvSpPr>
        <p:spPr bwMode="auto">
          <a:xfrm>
            <a:off x="506413" y="103187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17412" name="Text Box 6"/>
          <p:cNvSpPr txBox="1">
            <a:spLocks noChangeArrowheads="1"/>
          </p:cNvSpPr>
          <p:nvPr/>
        </p:nvSpPr>
        <p:spPr bwMode="auto">
          <a:xfrm>
            <a:off x="350838" y="6362700"/>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1/15/2011</a:t>
            </a:r>
            <a:endParaRPr lang="en-US" sz="1600"/>
          </a:p>
        </p:txBody>
      </p:sp>
      <p:pic>
        <p:nvPicPr>
          <p:cNvPr id="17413" name="Picture 7" descr="3D halloween 1"/>
          <p:cNvPicPr>
            <a:picLocks noChangeAspect="1" noChangeArrowheads="1" noCrop="1"/>
          </p:cNvPicPr>
          <p:nvPr/>
        </p:nvPicPr>
        <p:blipFill>
          <a:blip r:embed="rId4" cstate="print"/>
          <a:srcRect/>
          <a:stretch>
            <a:fillRect/>
          </a:stretch>
        </p:blipFill>
        <p:spPr bwMode="auto">
          <a:xfrm>
            <a:off x="7016750" y="733425"/>
            <a:ext cx="1327150" cy="1473200"/>
          </a:xfrm>
          <a:prstGeom prst="rect">
            <a:avLst/>
          </a:prstGeom>
          <a:noFill/>
          <a:ln w="9525">
            <a:noFill/>
            <a:miter lim="800000"/>
            <a:headEnd/>
            <a:tailEnd/>
          </a:ln>
        </p:spPr>
      </p:pic>
      <p:pic>
        <p:nvPicPr>
          <p:cNvPr id="17414" name="Picture 3" descr="3D rolling eye"/>
          <p:cNvPicPr>
            <a:picLocks noChangeAspect="1" noChangeArrowheads="1" noCrop="1"/>
          </p:cNvPicPr>
          <p:nvPr/>
        </p:nvPicPr>
        <p:blipFill>
          <a:blip r:embed="rId5" cstate="print"/>
          <a:srcRect/>
          <a:stretch>
            <a:fillRect/>
          </a:stretch>
        </p:blipFill>
        <p:spPr bwMode="auto">
          <a:xfrm>
            <a:off x="247650" y="3906838"/>
            <a:ext cx="4854575" cy="2427287"/>
          </a:xfrm>
          <a:prstGeom prst="rect">
            <a:avLst/>
          </a:prstGeom>
          <a:noFill/>
          <a:ln w="9525">
            <a:noFill/>
            <a:miter lim="800000"/>
            <a:headEnd/>
            <a:tailEnd/>
          </a:ln>
        </p:spPr>
      </p:pic>
      <p:sp>
        <p:nvSpPr>
          <p:cNvPr id="17415" name="Rectangle 1"/>
          <p:cNvSpPr>
            <a:spLocks noChangeArrowheads="1"/>
          </p:cNvSpPr>
          <p:nvPr/>
        </p:nvSpPr>
        <p:spPr bwMode="auto">
          <a:xfrm>
            <a:off x="485775" y="2135188"/>
            <a:ext cx="8128000" cy="4298950"/>
          </a:xfrm>
          <a:prstGeom prst="rect">
            <a:avLst/>
          </a:prstGeom>
          <a:noFill/>
          <a:ln w="9525">
            <a:noFill/>
            <a:miter lim="800000"/>
            <a:headEnd/>
            <a:tailEnd/>
          </a:ln>
        </p:spPr>
        <p:txBody>
          <a:bodyPr>
            <a:spAutoFit/>
          </a:bodyPr>
          <a:lstStyle/>
          <a:p>
            <a:r>
              <a:rPr lang="en-US" sz="3600" b="1">
                <a:solidFill>
                  <a:srgbClr val="00FF00"/>
                </a:solidFill>
              </a:rPr>
              <a:t>WHO ARE WE</a:t>
            </a:r>
          </a:p>
          <a:p>
            <a:r>
              <a:rPr lang="en-US" sz="3000" b="1">
                <a:solidFill>
                  <a:srgbClr val="00FF00"/>
                </a:solidFill>
              </a:rPr>
              <a:t>We are Adventure Productions, Inc, a start-up company seeking to begin a journey into our 1st Family Entertainment Center offering a turn-key, interactive &amp; interchangeable attractions to Theme Parks, Family Entertainment Centers, Hotels, Casinos and other start-up operations as franchisees.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3D rolling eye"/>
          <p:cNvPicPr>
            <a:picLocks noChangeAspect="1" noChangeArrowheads="1" noCrop="1"/>
          </p:cNvPicPr>
          <p:nvPr/>
        </p:nvPicPr>
        <p:blipFill>
          <a:blip r:embed="rId3" cstate="print"/>
          <a:srcRect/>
          <a:stretch>
            <a:fillRect/>
          </a:stretch>
        </p:blipFill>
        <p:spPr bwMode="auto">
          <a:xfrm>
            <a:off x="147638" y="4259263"/>
            <a:ext cx="4854575" cy="2427287"/>
          </a:xfrm>
          <a:prstGeom prst="rect">
            <a:avLst/>
          </a:prstGeom>
          <a:noFill/>
          <a:ln w="9525">
            <a:noFill/>
            <a:miter lim="800000"/>
            <a:headEnd/>
            <a:tailEnd/>
          </a:ln>
        </p:spPr>
      </p:pic>
      <p:sp>
        <p:nvSpPr>
          <p:cNvPr id="50178" name="Rectangle 1"/>
          <p:cNvSpPr>
            <a:spLocks noChangeArrowheads="1"/>
          </p:cNvSpPr>
          <p:nvPr/>
        </p:nvSpPr>
        <p:spPr bwMode="auto">
          <a:xfrm>
            <a:off x="466725" y="800100"/>
            <a:ext cx="8229600" cy="5572125"/>
          </a:xfrm>
          <a:prstGeom prst="rect">
            <a:avLst/>
          </a:prstGeom>
          <a:noFill/>
          <a:ln w="9525">
            <a:noFill/>
            <a:miter lim="800000"/>
            <a:headEnd/>
            <a:tailEnd/>
          </a:ln>
        </p:spPr>
        <p:txBody>
          <a:bodyPr>
            <a:spAutoFit/>
          </a:bodyPr>
          <a:lstStyle/>
          <a:p>
            <a:pPr algn="ctr" eaLnBrk="0" hangingPunct="0"/>
            <a:r>
              <a:rPr lang="en-US" sz="2800" b="1">
                <a:solidFill>
                  <a:srgbClr val="00FF00"/>
                </a:solidFill>
              </a:rPr>
              <a:t>Contact Information</a:t>
            </a:r>
          </a:p>
          <a:p>
            <a:pPr eaLnBrk="0" hangingPunct="0"/>
            <a:endParaRPr lang="en-US">
              <a:solidFill>
                <a:srgbClr val="00FF00"/>
              </a:solidFill>
            </a:endParaRPr>
          </a:p>
          <a:p>
            <a:pPr eaLnBrk="0" hangingPunct="0">
              <a:spcBef>
                <a:spcPts val="600"/>
              </a:spcBef>
            </a:pPr>
            <a:r>
              <a:rPr lang="en-US" sz="2400">
                <a:solidFill>
                  <a:srgbClr val="00FF00"/>
                </a:solidFill>
              </a:rPr>
              <a:t>Organization: _Adventure Productions Inc</a:t>
            </a:r>
          </a:p>
          <a:p>
            <a:pPr eaLnBrk="0" hangingPunct="0">
              <a:spcBef>
                <a:spcPts val="600"/>
              </a:spcBef>
            </a:pPr>
            <a:r>
              <a:rPr lang="en-US" sz="2400">
                <a:solidFill>
                  <a:srgbClr val="00FF00"/>
                </a:solidFill>
              </a:rPr>
              <a:t>Individual: 	 _Wayne Hickey</a:t>
            </a:r>
          </a:p>
          <a:p>
            <a:pPr eaLnBrk="0" hangingPunct="0">
              <a:spcBef>
                <a:spcPts val="600"/>
              </a:spcBef>
            </a:pPr>
            <a:r>
              <a:rPr lang="en-US" sz="2400">
                <a:solidFill>
                  <a:srgbClr val="00FF00"/>
                </a:solidFill>
              </a:rPr>
              <a:t>Title: 		 _Founder/Owner</a:t>
            </a:r>
          </a:p>
          <a:p>
            <a:pPr eaLnBrk="0" hangingPunct="0">
              <a:spcBef>
                <a:spcPts val="600"/>
              </a:spcBef>
            </a:pPr>
            <a:r>
              <a:rPr lang="en-US" sz="2400">
                <a:solidFill>
                  <a:srgbClr val="00FF00"/>
                </a:solidFill>
              </a:rPr>
              <a:t>Address 1: 	 _2474 Windmill Way</a:t>
            </a:r>
          </a:p>
          <a:p>
            <a:pPr eaLnBrk="0" hangingPunct="0">
              <a:spcBef>
                <a:spcPts val="600"/>
              </a:spcBef>
            </a:pPr>
            <a:r>
              <a:rPr lang="en-US" sz="2400">
                <a:solidFill>
                  <a:srgbClr val="00FF00"/>
                </a:solidFill>
              </a:rPr>
              <a:t>City: 		 _Myrtle BeachState:SC   </a:t>
            </a:r>
          </a:p>
          <a:p>
            <a:pPr eaLnBrk="0" hangingPunct="0">
              <a:spcBef>
                <a:spcPts val="600"/>
              </a:spcBef>
            </a:pPr>
            <a:r>
              <a:rPr lang="en-US" sz="2400">
                <a:solidFill>
                  <a:srgbClr val="00FF00"/>
                </a:solidFill>
              </a:rPr>
              <a:t>		 _Zip Code:  _29579</a:t>
            </a:r>
          </a:p>
          <a:p>
            <a:pPr eaLnBrk="0" hangingPunct="0">
              <a:spcBef>
                <a:spcPts val="600"/>
              </a:spcBef>
            </a:pPr>
            <a:r>
              <a:rPr lang="en-US" sz="2400">
                <a:solidFill>
                  <a:srgbClr val="00FF00"/>
                </a:solidFill>
              </a:rPr>
              <a:t>Email Address: adventuretower@aol.com</a:t>
            </a:r>
          </a:p>
          <a:p>
            <a:pPr eaLnBrk="0" hangingPunct="0">
              <a:spcBef>
                <a:spcPts val="600"/>
              </a:spcBef>
            </a:pPr>
            <a:r>
              <a:rPr lang="en-US" sz="2400">
                <a:solidFill>
                  <a:srgbClr val="00FF00"/>
                </a:solidFill>
              </a:rPr>
              <a:t>Mobile Telephone:  _843-655-0366</a:t>
            </a:r>
          </a:p>
          <a:p>
            <a:pPr eaLnBrk="0" hangingPunct="0">
              <a:spcBef>
                <a:spcPts val="600"/>
              </a:spcBef>
            </a:pPr>
            <a:r>
              <a:rPr lang="en-US" sz="2400">
                <a:solidFill>
                  <a:srgbClr val="00FF00"/>
                </a:solidFill>
              </a:rPr>
              <a:t>Work Telephone: 	_843-655-0366</a:t>
            </a:r>
          </a:p>
          <a:p>
            <a:pPr eaLnBrk="0" hangingPunct="0">
              <a:spcBef>
                <a:spcPts val="600"/>
              </a:spcBef>
            </a:pPr>
            <a:r>
              <a:rPr lang="en-US" sz="2400">
                <a:solidFill>
                  <a:srgbClr val="00FF00"/>
                </a:solidFill>
              </a:rPr>
              <a:t>Website:  _www.hickeyswildadventure.com</a:t>
            </a:r>
          </a:p>
          <a:p>
            <a:pPr eaLnBrk="0" hangingPunct="0"/>
            <a:endParaRPr lang="en-US" sz="2400">
              <a:solidFill>
                <a:srgbClr val="00FF00"/>
              </a:solidFill>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rol 2"/>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26" name="Control 3"/>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27" name="Control 4"/>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28" name="Control 5"/>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29" name="Control 6"/>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0" name="Control 7"/>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1" name="Control 8"/>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2" name="Control 9"/>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3" name="Control 10"/>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4" name="Control 11"/>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5" name="Control 12"/>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6" name="Control 13"/>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7" name="Control 14"/>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8" name="Control 15"/>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39" name="Control 16"/>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0" name="Control 17"/>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1" name="Control 18"/>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2" name="Control 19"/>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3" name="Control 20"/>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4" name="Control 21"/>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5" name="Control 22"/>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6" name="Control 23"/>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7" name="Control 24"/>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8" name="Control 25"/>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49" name="Control 26"/>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50" name="Control 27"/>
          <p:cNvSpPr>
            <a:spLocks noChangeArrowheads="1" noChangeShapeType="1"/>
          </p:cNvSpPr>
          <p:nvPr/>
        </p:nvSpPr>
        <p:spPr bwMode="auto">
          <a:xfrm>
            <a:off x="152400" y="152400"/>
            <a:ext cx="914400" cy="914400"/>
          </a:xfrm>
          <a:prstGeom prst="rect">
            <a:avLst/>
          </a:prstGeom>
          <a:noFill/>
          <a:ln w="9525">
            <a:noFill/>
            <a:miter lim="800000"/>
            <a:headEnd/>
            <a:tailEnd/>
          </a:ln>
        </p:spPr>
        <p:txBody>
          <a:bodyPr/>
          <a:lstStyle/>
          <a:p>
            <a:endParaRPr lang="en-US">
              <a:latin typeface="Calibri" pitchFamily="34" charset="0"/>
            </a:endParaRPr>
          </a:p>
        </p:txBody>
      </p:sp>
      <p:sp>
        <p:nvSpPr>
          <p:cNvPr id="52251" name="Rectangle 28"/>
          <p:cNvSpPr>
            <a:spLocks noChangeArrowheads="1"/>
          </p:cNvSpPr>
          <p:nvPr/>
        </p:nvSpPr>
        <p:spPr bwMode="auto">
          <a:xfrm>
            <a:off x="476250" y="1416050"/>
            <a:ext cx="8229600" cy="4933950"/>
          </a:xfrm>
          <a:prstGeom prst="rect">
            <a:avLst/>
          </a:prstGeom>
          <a:noFill/>
          <a:ln w="9525">
            <a:noFill/>
            <a:miter lim="800000"/>
            <a:headEnd/>
            <a:tailEnd/>
          </a:ln>
        </p:spPr>
        <p:txBody>
          <a:bodyPr>
            <a:spAutoFit/>
          </a:bodyPr>
          <a:lstStyle/>
          <a:p>
            <a:pPr algn="ctr" defTabSz="1371600" eaLnBrk="0" hangingPunct="0">
              <a:tabLst>
                <a:tab pos="5715000" algn="l"/>
                <a:tab pos="6858000" algn="l"/>
              </a:tabLst>
            </a:pPr>
            <a:r>
              <a:rPr lang="en-US" sz="1600" b="1">
                <a:solidFill>
                  <a:srgbClr val="00FF00"/>
                </a:solidFill>
              </a:rPr>
              <a:t>DISCLAIMERS</a:t>
            </a:r>
          </a:p>
          <a:p>
            <a:pPr algn="ctr" defTabSz="1371600" eaLnBrk="0" hangingPunct="0">
              <a:tabLst>
                <a:tab pos="5715000" algn="l"/>
                <a:tab pos="6858000" algn="l"/>
              </a:tabLst>
            </a:pPr>
            <a:endParaRPr lang="en-US" sz="1600" b="1">
              <a:solidFill>
                <a:srgbClr val="00FF00"/>
              </a:solidFill>
            </a:endParaRPr>
          </a:p>
          <a:p>
            <a:pPr algn="ctr" defTabSz="1371600" eaLnBrk="0" hangingPunct="0">
              <a:tabLst>
                <a:tab pos="5715000" algn="l"/>
                <a:tab pos="6858000" algn="l"/>
              </a:tabLst>
            </a:pPr>
            <a:r>
              <a:rPr lang="en-US" b="1">
                <a:solidFill>
                  <a:srgbClr val="00FF00"/>
                </a:solidFill>
              </a:rPr>
              <a:t>Ownership of Intellectual Property</a:t>
            </a:r>
            <a:r>
              <a:rPr lang="en-US"/>
              <a:t> </a:t>
            </a:r>
          </a:p>
          <a:p>
            <a:pPr algn="ctr" defTabSz="1371600" eaLnBrk="0" hangingPunct="0">
              <a:tabLst>
                <a:tab pos="5715000" algn="l"/>
                <a:tab pos="6858000" algn="l"/>
              </a:tabLst>
            </a:pPr>
            <a:r>
              <a:rPr lang="en-US" sz="1600">
                <a:solidFill>
                  <a:srgbClr val="00FF00"/>
                </a:solidFill>
              </a:rPr>
              <a:t>The presenter or the organization, any predecessor organization, or any principal of the organization or any predecessor organization, presently is not the subject of any pending or threatened lawsuit, especially a lawsuit involving the organization’s intellectual property or other material assets, a non-competition or non-disclosure agreement, or the federal or state securities laws?</a:t>
            </a:r>
          </a:p>
          <a:p>
            <a:pPr defTabSz="1371600" eaLnBrk="0" hangingPunct="0">
              <a:spcBef>
                <a:spcPts val="1200"/>
              </a:spcBef>
              <a:tabLst>
                <a:tab pos="5715000" algn="l"/>
                <a:tab pos="6858000" algn="l"/>
              </a:tabLst>
            </a:pPr>
            <a:endParaRPr lang="en-US" sz="1600">
              <a:solidFill>
                <a:srgbClr val="00FF00"/>
              </a:solidFill>
            </a:endParaRPr>
          </a:p>
          <a:p>
            <a:pPr algn="ctr" defTabSz="1371600" eaLnBrk="0" hangingPunct="0">
              <a:tabLst>
                <a:tab pos="5715000" algn="l"/>
                <a:tab pos="6858000" algn="l"/>
              </a:tabLst>
            </a:pPr>
            <a:endParaRPr lang="en-US" sz="1600" b="1">
              <a:solidFill>
                <a:srgbClr val="00FF00"/>
              </a:solidFill>
            </a:endParaRPr>
          </a:p>
          <a:p>
            <a:pPr algn="ctr" defTabSz="1371600" eaLnBrk="0" hangingPunct="0">
              <a:tabLst>
                <a:tab pos="5715000" algn="l"/>
                <a:tab pos="6858000" algn="l"/>
              </a:tabLst>
            </a:pPr>
            <a:r>
              <a:rPr lang="en-US" b="1">
                <a:solidFill>
                  <a:srgbClr val="00FF00"/>
                </a:solidFill>
              </a:rPr>
              <a:t>Legal actions outstanding</a:t>
            </a:r>
          </a:p>
          <a:p>
            <a:pPr defTabSz="1371600" eaLnBrk="0" hangingPunct="0">
              <a:spcBef>
                <a:spcPts val="600"/>
              </a:spcBef>
              <a:tabLst>
                <a:tab pos="5715000" algn="l"/>
                <a:tab pos="6858000" algn="l"/>
              </a:tabLst>
            </a:pPr>
            <a:r>
              <a:rPr lang="en-US" sz="1600">
                <a:solidFill>
                  <a:srgbClr val="00FF00"/>
                </a:solidFill>
              </a:rPr>
              <a:t>The presenter or the organization, any predecessor organization, or any principal of the organization or any predecessor organization, is not the subject of or involved (other than as a plaintiff or a witness) in any pending or threatened bankruptcy action, criminal conviction (other than routine traffic citations), or lawsuit, governmental investigation or administrative action relating to securities law violations, fraud, embezzlement, or other financial impropriety?</a:t>
            </a:r>
          </a:p>
          <a:p>
            <a:pPr defTabSz="1371600" eaLnBrk="0" hangingPunct="0">
              <a:spcBef>
                <a:spcPts val="1200"/>
              </a:spcBef>
              <a:tabLst>
                <a:tab pos="5715000" algn="l"/>
                <a:tab pos="6858000" algn="l"/>
              </a:tabLst>
            </a:pPr>
            <a:endParaRPr lang="en-US" sz="1600">
              <a:solidFill>
                <a:srgbClr val="00FF00"/>
              </a:solidFill>
            </a:endParaRPr>
          </a:p>
        </p:txBody>
      </p:sp>
      <p:sp>
        <p:nvSpPr>
          <p:cNvPr id="52252" name="Text Box 13"/>
          <p:cNvSpPr txBox="1">
            <a:spLocks noChangeArrowheads="1"/>
          </p:cNvSpPr>
          <p:nvPr/>
        </p:nvSpPr>
        <p:spPr bwMode="auto">
          <a:xfrm>
            <a:off x="514350" y="446088"/>
            <a:ext cx="7929563" cy="1306512"/>
          </a:xfrm>
          <a:prstGeom prst="rect">
            <a:avLst/>
          </a:prstGeom>
          <a:noFill/>
          <a:ln w="9525" algn="ctr">
            <a:noFill/>
            <a:miter lim="800000"/>
            <a:headEnd/>
            <a:tailEnd/>
          </a:ln>
        </p:spPr>
        <p:txBody>
          <a:bodyPr/>
          <a:lstStyle/>
          <a:p>
            <a:r>
              <a:rPr lang="en-US" sz="6300">
                <a:solidFill>
                  <a:schemeClr val="bg1"/>
                </a:solidFill>
                <a:latin typeface="Resident Evil" pitchFamily="34" charset="0"/>
              </a:rPr>
              <a:t>Adventure Productions Inc</a:t>
            </a:r>
            <a:endParaRPr lang="en-US" sz="630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WordArt 7"/>
          <p:cNvSpPr>
            <a:spLocks noGrp="1" noChangeArrowheads="1" noChangeShapeType="1" noTextEdit="1"/>
          </p:cNvSpPr>
          <p:nvPr/>
        </p:nvSpPr>
        <p:spPr bwMode="auto">
          <a:xfrm>
            <a:off x="692150" y="75723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19458" name="WordArt 8"/>
          <p:cNvSpPr>
            <a:spLocks noGrp="1" noChangeArrowheads="1" noChangeShapeType="1" noTextEdit="1"/>
          </p:cNvSpPr>
          <p:nvPr/>
        </p:nvSpPr>
        <p:spPr bwMode="auto">
          <a:xfrm>
            <a:off x="550863" y="101600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19459" name="WordArt 9" descr="Newsprint"/>
          <p:cNvSpPr>
            <a:spLocks noGrp="1" noChangeArrowheads="1" noChangeShapeType="1" noTextEdit="1"/>
          </p:cNvSpPr>
          <p:nvPr/>
        </p:nvSpPr>
        <p:spPr bwMode="auto">
          <a:xfrm>
            <a:off x="506413" y="103187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19460" name="Text Box 6"/>
          <p:cNvSpPr txBox="1">
            <a:spLocks noChangeArrowheads="1"/>
          </p:cNvSpPr>
          <p:nvPr/>
        </p:nvSpPr>
        <p:spPr bwMode="auto">
          <a:xfrm>
            <a:off x="360363" y="6356350"/>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11/15/2011</a:t>
            </a:r>
            <a:endParaRPr lang="en-US" sz="1600"/>
          </a:p>
        </p:txBody>
      </p:sp>
      <p:pic>
        <p:nvPicPr>
          <p:cNvPr id="19461" name="Picture 7" descr="3D red eyes 2"/>
          <p:cNvPicPr>
            <a:picLocks noChangeAspect="1" noChangeArrowheads="1" noCrop="1"/>
          </p:cNvPicPr>
          <p:nvPr/>
        </p:nvPicPr>
        <p:blipFill>
          <a:blip r:embed="rId4" cstate="print"/>
          <a:srcRect/>
          <a:stretch>
            <a:fillRect/>
          </a:stretch>
        </p:blipFill>
        <p:spPr bwMode="auto">
          <a:xfrm>
            <a:off x="717550" y="3517900"/>
            <a:ext cx="1685925" cy="800100"/>
          </a:xfrm>
          <a:prstGeom prst="rect">
            <a:avLst/>
          </a:prstGeom>
          <a:noFill/>
          <a:ln w="9525">
            <a:noFill/>
            <a:miter lim="800000"/>
            <a:headEnd/>
            <a:tailEnd/>
          </a:ln>
        </p:spPr>
      </p:pic>
      <p:sp>
        <p:nvSpPr>
          <p:cNvPr id="19462" name="Rectangle 1"/>
          <p:cNvSpPr>
            <a:spLocks noChangeArrowheads="1"/>
          </p:cNvSpPr>
          <p:nvPr/>
        </p:nvSpPr>
        <p:spPr bwMode="auto">
          <a:xfrm>
            <a:off x="392113" y="2393950"/>
            <a:ext cx="8366125" cy="3387725"/>
          </a:xfrm>
          <a:prstGeom prst="rect">
            <a:avLst/>
          </a:prstGeom>
          <a:noFill/>
          <a:ln w="9525">
            <a:noFill/>
            <a:miter lim="800000"/>
            <a:headEnd/>
            <a:tailEnd/>
          </a:ln>
        </p:spPr>
        <p:txBody>
          <a:bodyPr>
            <a:spAutoFit/>
          </a:bodyPr>
          <a:lstStyle/>
          <a:p>
            <a:pPr algn="ctr"/>
            <a:r>
              <a:rPr lang="en-US" sz="3600" b="1">
                <a:solidFill>
                  <a:srgbClr val="00FF00"/>
                </a:solidFill>
              </a:rPr>
              <a:t>We offer our customers of all ages Wild Thrills &amp; Adventures!</a:t>
            </a:r>
          </a:p>
          <a:p>
            <a:pPr algn="ctr"/>
            <a:r>
              <a:rPr lang="en-US" sz="3600" b="1">
                <a:solidFill>
                  <a:srgbClr val="00FF00"/>
                </a:solidFill>
              </a:rPr>
              <a:t>AND We Will Sell </a:t>
            </a:r>
            <a:r>
              <a:rPr lang="en-US" sz="3600" b="1">
                <a:solidFill>
                  <a:srgbClr val="00FF00"/>
                </a:solidFill>
                <a:latin typeface="Alice in Wonderland"/>
              </a:rPr>
              <a:t>Emotion</a:t>
            </a:r>
          </a:p>
          <a:p>
            <a:pPr algn="ctr"/>
            <a:r>
              <a:rPr lang="en-US" sz="3600" b="1">
                <a:solidFill>
                  <a:srgbClr val="00FF00"/>
                </a:solidFill>
                <a:latin typeface="Alice in Wonderland"/>
              </a:rPr>
              <a:t>Emotion</a:t>
            </a:r>
            <a:r>
              <a:rPr lang="en-US" sz="3600" b="1">
                <a:solidFill>
                  <a:srgbClr val="00FF00"/>
                </a:solidFill>
              </a:rPr>
              <a:t> Is The </a:t>
            </a:r>
          </a:p>
          <a:p>
            <a:pPr algn="ctr"/>
            <a:r>
              <a:rPr lang="en-US" sz="3600" b="1">
                <a:solidFill>
                  <a:srgbClr val="00FF00"/>
                </a:solidFill>
              </a:rPr>
              <a:t>Most Powerful Sales tool </a:t>
            </a:r>
          </a:p>
          <a:p>
            <a:pPr algn="ctr"/>
            <a:r>
              <a:rPr lang="en-US" sz="3600" b="1">
                <a:solidFill>
                  <a:srgbClr val="00FF00"/>
                </a:solidFill>
              </a:rPr>
              <a:t>In The World!</a:t>
            </a:r>
            <a:endParaRPr lang="en-US" sz="3600">
              <a:solidFill>
                <a:srgbClr val="00FF00"/>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WordArt 7"/>
          <p:cNvSpPr>
            <a:spLocks noGrp="1" noChangeArrowheads="1" noChangeShapeType="1" noTextEdit="1"/>
          </p:cNvSpPr>
          <p:nvPr/>
        </p:nvSpPr>
        <p:spPr bwMode="auto">
          <a:xfrm>
            <a:off x="692150" y="75723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21506" name="WordArt 8"/>
          <p:cNvSpPr>
            <a:spLocks noGrp="1" noChangeArrowheads="1" noChangeShapeType="1" noTextEdit="1"/>
          </p:cNvSpPr>
          <p:nvPr/>
        </p:nvSpPr>
        <p:spPr bwMode="auto">
          <a:xfrm>
            <a:off x="550863" y="101600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21507" name="WordArt 9" descr="Newsprint"/>
          <p:cNvSpPr>
            <a:spLocks noGrp="1" noChangeArrowheads="1" noChangeShapeType="1" noTextEdit="1"/>
          </p:cNvSpPr>
          <p:nvPr/>
        </p:nvSpPr>
        <p:spPr bwMode="auto">
          <a:xfrm>
            <a:off x="506413" y="103187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3"/>
                  <a:srcRect/>
                  <a:tile tx="0" ty="0" sx="100000" sy="100000" flip="none" algn="tl"/>
                </a:blipFill>
                <a:effectLst>
                  <a:outerShdw dist="35921" dir="2700000" algn="ctr" rotWithShape="0">
                    <a:srgbClr val="C0C0C0">
                      <a:alpha val="79999"/>
                    </a:srgbClr>
                  </a:outerShdw>
                </a:effectLst>
                <a:latin typeface="28 Days Later"/>
              </a:rPr>
              <a:t>Wild Adventure</a:t>
            </a:r>
          </a:p>
        </p:txBody>
      </p:sp>
      <p:sp>
        <p:nvSpPr>
          <p:cNvPr id="21508" name="Text Box 7"/>
          <p:cNvSpPr txBox="1">
            <a:spLocks noChangeArrowheads="1"/>
          </p:cNvSpPr>
          <p:nvPr/>
        </p:nvSpPr>
        <p:spPr bwMode="auto">
          <a:xfrm>
            <a:off x="360363" y="6373813"/>
            <a:ext cx="8502650" cy="336550"/>
          </a:xfrm>
          <a:prstGeom prst="rect">
            <a:avLst/>
          </a:prstGeom>
          <a:noFill/>
          <a:ln w="9525">
            <a:noFill/>
            <a:miter lim="800000"/>
            <a:headEnd/>
            <a:tailEnd/>
          </a:ln>
        </p:spPr>
        <p:txBody>
          <a:bodyPr>
            <a:spAutoFit/>
          </a:bodyPr>
          <a:lstStyle/>
          <a:p>
            <a:r>
              <a:rPr lang="en-US" sz="1600">
                <a:solidFill>
                  <a:schemeClr val="bg1"/>
                </a:solidFill>
              </a:rPr>
              <a:t>www.hickeyswildadventure.com  Adventure Productions Inc – Confidential – 11/15/2011</a:t>
            </a:r>
            <a:endParaRPr lang="en-US" sz="1600"/>
          </a:p>
        </p:txBody>
      </p:sp>
      <p:pic>
        <p:nvPicPr>
          <p:cNvPr id="21509" name="Picture 8" descr="3D gargoyle walk"/>
          <p:cNvPicPr>
            <a:picLocks noChangeAspect="1" noChangeArrowheads="1" noCrop="1"/>
          </p:cNvPicPr>
          <p:nvPr/>
        </p:nvPicPr>
        <p:blipFill>
          <a:blip r:embed="rId4" cstate="print"/>
          <a:srcRect/>
          <a:stretch>
            <a:fillRect/>
          </a:stretch>
        </p:blipFill>
        <p:spPr bwMode="auto">
          <a:xfrm>
            <a:off x="5438775" y="209550"/>
            <a:ext cx="3335338" cy="2084388"/>
          </a:xfrm>
          <a:prstGeom prst="rect">
            <a:avLst/>
          </a:prstGeom>
          <a:noFill/>
          <a:ln w="9525">
            <a:noFill/>
            <a:miter lim="800000"/>
            <a:headEnd/>
            <a:tailEnd/>
          </a:ln>
        </p:spPr>
      </p:pic>
      <p:pic>
        <p:nvPicPr>
          <p:cNvPr id="21510" name="Picture 3" descr="3D rolling eye"/>
          <p:cNvPicPr>
            <a:picLocks noChangeAspect="1" noChangeArrowheads="1" noCrop="1"/>
          </p:cNvPicPr>
          <p:nvPr/>
        </p:nvPicPr>
        <p:blipFill>
          <a:blip r:embed="rId5" cstate="print"/>
          <a:srcRect/>
          <a:stretch>
            <a:fillRect/>
          </a:stretch>
        </p:blipFill>
        <p:spPr bwMode="auto">
          <a:xfrm>
            <a:off x="528638" y="3843338"/>
            <a:ext cx="4854575" cy="2427287"/>
          </a:xfrm>
          <a:prstGeom prst="rect">
            <a:avLst/>
          </a:prstGeom>
          <a:noFill/>
          <a:ln w="9525">
            <a:noFill/>
            <a:miter lim="800000"/>
            <a:headEnd/>
            <a:tailEnd/>
          </a:ln>
        </p:spPr>
      </p:pic>
      <p:sp>
        <p:nvSpPr>
          <p:cNvPr id="21511" name="Text Box 4"/>
          <p:cNvSpPr txBox="1">
            <a:spLocks noChangeArrowheads="1"/>
          </p:cNvSpPr>
          <p:nvPr/>
        </p:nvSpPr>
        <p:spPr bwMode="auto">
          <a:xfrm>
            <a:off x="442913" y="2238375"/>
            <a:ext cx="8421687" cy="4175125"/>
          </a:xfrm>
          <a:prstGeom prst="rect">
            <a:avLst/>
          </a:prstGeom>
          <a:noFill/>
          <a:ln w="9525">
            <a:noFill/>
            <a:miter lim="800000"/>
            <a:headEnd/>
            <a:tailEnd/>
          </a:ln>
        </p:spPr>
        <p:txBody>
          <a:bodyPr>
            <a:spAutoFit/>
          </a:bodyPr>
          <a:lstStyle/>
          <a:p>
            <a:r>
              <a:rPr lang="en-US" sz="2400" b="1">
                <a:solidFill>
                  <a:srgbClr val="00FF00"/>
                </a:solidFill>
              </a:rPr>
              <a:t>Adventure Productions, Inc will become a leader in interchangeable Interactive Adventures!</a:t>
            </a:r>
          </a:p>
          <a:p>
            <a:r>
              <a:rPr lang="en-US" sz="2000" b="1">
                <a:solidFill>
                  <a:srgbClr val="00FF00"/>
                </a:solidFill>
              </a:rPr>
              <a:t>Entering one of our Adventures/attractions will launch the participants into a nearly virtual world. The visitor will become transported into a sea of technology, interaction, and excitement. This new state of the art technology will carry us into the future; bringing repeat customers back for more through our ability to change/move sets, scenes, adventures, interaction, challenges and events at any given moment WE choose! The suspense of the unexpected will lure your repeat revenue/customers into another round of exciting Adventures over and over again! No other company has accomplished this process. Our initial objective will include a patent and a build out of our attraction.</a:t>
            </a:r>
            <a:r>
              <a:rPr lang="en-US" sz="2000">
                <a:solidFill>
                  <a:srgbClr val="00FF00"/>
                </a:solidFill>
              </a:rPr>
              <a:t> </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adv wild mummyroom"/>
          <p:cNvPicPr>
            <a:picLocks noChangeAspect="1" noChangeArrowheads="1"/>
          </p:cNvPicPr>
          <p:nvPr/>
        </p:nvPicPr>
        <p:blipFill>
          <a:blip r:embed="rId2" cstate="print"/>
          <a:srcRect/>
          <a:stretch>
            <a:fillRect/>
          </a:stretch>
        </p:blipFill>
        <p:spPr bwMode="auto">
          <a:xfrm>
            <a:off x="4760913" y="2336800"/>
            <a:ext cx="4097337" cy="2841625"/>
          </a:xfrm>
          <a:prstGeom prst="rect">
            <a:avLst/>
          </a:prstGeom>
          <a:noFill/>
          <a:ln w="9525">
            <a:solidFill>
              <a:schemeClr val="bg1"/>
            </a:solidFill>
            <a:miter lim="800000"/>
            <a:headEnd/>
            <a:tailEnd/>
          </a:ln>
        </p:spPr>
      </p:pic>
      <p:pic>
        <p:nvPicPr>
          <p:cNvPr id="23554" name="Picture 3" descr="adv wild spaceship"/>
          <p:cNvPicPr>
            <a:picLocks noChangeAspect="1" noChangeArrowheads="1"/>
          </p:cNvPicPr>
          <p:nvPr/>
        </p:nvPicPr>
        <p:blipFill>
          <a:blip r:embed="rId3" cstate="print"/>
          <a:srcRect/>
          <a:stretch>
            <a:fillRect/>
          </a:stretch>
        </p:blipFill>
        <p:spPr bwMode="auto">
          <a:xfrm>
            <a:off x="496888" y="2366963"/>
            <a:ext cx="4100512" cy="2841625"/>
          </a:xfrm>
          <a:prstGeom prst="rect">
            <a:avLst/>
          </a:prstGeom>
          <a:noFill/>
          <a:ln w="9525">
            <a:solidFill>
              <a:schemeClr val="bg1"/>
            </a:solidFill>
            <a:miter lim="800000"/>
            <a:headEnd/>
            <a:tailEnd/>
          </a:ln>
        </p:spPr>
      </p:pic>
      <p:sp>
        <p:nvSpPr>
          <p:cNvPr id="23555" name="WordArt 7"/>
          <p:cNvSpPr>
            <a:spLocks noGrp="1" noChangeArrowheads="1" noChangeShapeType="1" noTextEdit="1"/>
          </p:cNvSpPr>
          <p:nvPr/>
        </p:nvSpPr>
        <p:spPr bwMode="auto">
          <a:xfrm>
            <a:off x="1054100" y="547688"/>
            <a:ext cx="1919288" cy="379412"/>
          </a:xfrm>
          <a:prstGeom prst="rect">
            <a:avLst/>
          </a:prstGeom>
        </p:spPr>
        <p:txBody>
          <a:bodyPr wrap="none" fromWordArt="1">
            <a:prstTxWarp prst="textPlain">
              <a:avLst>
                <a:gd name="adj" fmla="val 50000"/>
              </a:avLst>
            </a:prstTxWarp>
          </a:bodyPr>
          <a:lstStyle/>
          <a:p>
            <a:pPr algn="ctr"/>
            <a:r>
              <a:rPr lang="en-US" sz="3600" b="1" i="1" kern="10">
                <a:ln w="6350" algn="ctr">
                  <a:solidFill>
                    <a:srgbClr val="FFFFFF"/>
                  </a:solidFill>
                  <a:round/>
                  <a:headEnd/>
                  <a:tailEnd/>
                </a:ln>
                <a:solidFill>
                  <a:srgbClr val="FF0000"/>
                </a:solidFill>
                <a:effectLst>
                  <a:outerShdw dist="35921" dir="2700000" algn="ctr" rotWithShape="0">
                    <a:srgbClr val="808080">
                      <a:alpha val="79999"/>
                    </a:srgbClr>
                  </a:outerShdw>
                </a:effectLst>
                <a:latin typeface="Chiller"/>
              </a:rPr>
              <a:t>Hickey's</a:t>
            </a:r>
          </a:p>
        </p:txBody>
      </p:sp>
      <p:sp>
        <p:nvSpPr>
          <p:cNvPr id="23556" name="WordArt 8"/>
          <p:cNvSpPr>
            <a:spLocks noGrp="1" noChangeArrowheads="1" noChangeShapeType="1" noTextEdit="1"/>
          </p:cNvSpPr>
          <p:nvPr/>
        </p:nvSpPr>
        <p:spPr bwMode="auto">
          <a:xfrm>
            <a:off x="912813" y="806450"/>
            <a:ext cx="5675312" cy="990600"/>
          </a:xfrm>
          <a:prstGeom prst="rect">
            <a:avLst/>
          </a:prstGeom>
        </p:spPr>
        <p:txBody>
          <a:bodyPr wrap="none" fromWordArt="1">
            <a:prstTxWarp prst="textPlain">
              <a:avLst>
                <a:gd name="adj" fmla="val 50000"/>
              </a:avLst>
            </a:prstTxWarp>
          </a:bodyPr>
          <a:lstStyle/>
          <a:p>
            <a:pPr algn="ctr"/>
            <a:r>
              <a:rPr lang="en-US" sz="2000" kern="10">
                <a:ln w="6350" algn="ctr">
                  <a:solidFill>
                    <a:srgbClr val="FF0000"/>
                  </a:solidFill>
                  <a:round/>
                  <a:headEnd/>
                  <a:tailEnd/>
                </a:ln>
                <a:solidFill>
                  <a:srgbClr val="FF0000"/>
                </a:solidFill>
                <a:effectLst>
                  <a:outerShdw dist="35921" dir="2700000" algn="ctr" rotWithShape="0">
                    <a:srgbClr val="C0C0C0">
                      <a:alpha val="79999"/>
                    </a:srgbClr>
                  </a:outerShdw>
                </a:effectLst>
                <a:latin typeface="28 Days Later"/>
              </a:rPr>
              <a:t>Wild Adventure</a:t>
            </a:r>
          </a:p>
        </p:txBody>
      </p:sp>
      <p:sp>
        <p:nvSpPr>
          <p:cNvPr id="23557" name="WordArt 9" descr="Newsprint"/>
          <p:cNvSpPr>
            <a:spLocks noGrp="1" noChangeArrowheads="1" noChangeShapeType="1" noTextEdit="1"/>
          </p:cNvSpPr>
          <p:nvPr/>
        </p:nvSpPr>
        <p:spPr bwMode="auto">
          <a:xfrm>
            <a:off x="868363" y="822325"/>
            <a:ext cx="5665787" cy="874713"/>
          </a:xfrm>
          <a:prstGeom prst="rect">
            <a:avLst/>
          </a:prstGeom>
        </p:spPr>
        <p:txBody>
          <a:bodyPr wrap="none" fromWordArt="1">
            <a:prstTxWarp prst="textPlain">
              <a:avLst>
                <a:gd name="adj" fmla="val 50000"/>
              </a:avLst>
            </a:prstTxWarp>
          </a:bodyPr>
          <a:lstStyle/>
          <a:p>
            <a:pPr algn="ctr"/>
            <a:r>
              <a:rPr lang="en-US" sz="2000" kern="10">
                <a:ln w="19050" algn="ctr">
                  <a:solidFill>
                    <a:schemeClr val="bg1"/>
                  </a:solidFill>
                  <a:round/>
                  <a:headEnd/>
                  <a:tailEnd/>
                </a:ln>
                <a:blipFill dpi="0" rotWithShape="1">
                  <a:blip r:embed="rId4"/>
                  <a:srcRect/>
                  <a:tile tx="0" ty="0" sx="100000" sy="100000" flip="none" algn="tl"/>
                </a:blipFill>
                <a:effectLst>
                  <a:outerShdw dist="35921" dir="2700000" algn="ctr" rotWithShape="0">
                    <a:srgbClr val="C0C0C0">
                      <a:alpha val="79999"/>
                    </a:srgbClr>
                  </a:outerShdw>
                </a:effectLst>
                <a:latin typeface="28 Days Later"/>
              </a:rPr>
              <a:t>Wild Adventure</a:t>
            </a:r>
          </a:p>
        </p:txBody>
      </p:sp>
      <p:pic>
        <p:nvPicPr>
          <p:cNvPr id="23558" name="Picture 7" descr="3D halloween 1"/>
          <p:cNvPicPr>
            <a:picLocks noChangeAspect="1" noChangeArrowheads="1" noCrop="1"/>
          </p:cNvPicPr>
          <p:nvPr/>
        </p:nvPicPr>
        <p:blipFill>
          <a:blip r:embed="rId5" cstate="print"/>
          <a:srcRect/>
          <a:stretch>
            <a:fillRect/>
          </a:stretch>
        </p:blipFill>
        <p:spPr bwMode="auto">
          <a:xfrm>
            <a:off x="7473950" y="1158875"/>
            <a:ext cx="755650" cy="838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3D wizard"/>
          <p:cNvPicPr>
            <a:picLocks noChangeAspect="1" noChangeArrowheads="1" noCrop="1"/>
          </p:cNvPicPr>
          <p:nvPr/>
        </p:nvPicPr>
        <p:blipFill>
          <a:blip r:embed="rId2" cstate="print"/>
          <a:srcRect/>
          <a:stretch>
            <a:fillRect/>
          </a:stretch>
        </p:blipFill>
        <p:spPr bwMode="auto">
          <a:xfrm>
            <a:off x="307975" y="1433513"/>
            <a:ext cx="2247900" cy="1400175"/>
          </a:xfrm>
          <a:prstGeom prst="rect">
            <a:avLst/>
          </a:prstGeom>
          <a:noFill/>
          <a:ln w="9525">
            <a:noFill/>
            <a:miter lim="800000"/>
            <a:headEnd/>
            <a:tailEnd/>
          </a:ln>
        </p:spPr>
      </p:pic>
      <p:pic>
        <p:nvPicPr>
          <p:cNvPr id="24578" name="Picture 5" descr="IMG_0811"/>
          <p:cNvPicPr>
            <a:picLocks noChangeAspect="1" noChangeArrowheads="1"/>
          </p:cNvPicPr>
          <p:nvPr/>
        </p:nvPicPr>
        <p:blipFill>
          <a:blip r:embed="rId3" cstate="print"/>
          <a:srcRect/>
          <a:stretch>
            <a:fillRect/>
          </a:stretch>
        </p:blipFill>
        <p:spPr bwMode="auto">
          <a:xfrm>
            <a:off x="304800" y="2859088"/>
            <a:ext cx="3498850" cy="2332037"/>
          </a:xfrm>
          <a:prstGeom prst="rect">
            <a:avLst/>
          </a:prstGeom>
          <a:noFill/>
          <a:ln w="9525">
            <a:solidFill>
              <a:schemeClr val="bg1"/>
            </a:solidFill>
            <a:miter lim="800000"/>
            <a:headEnd/>
            <a:tailEnd/>
          </a:ln>
        </p:spPr>
      </p:pic>
      <p:pic>
        <p:nvPicPr>
          <p:cNvPr id="24579" name="Picture 6" descr="IMG_2187"/>
          <p:cNvPicPr>
            <a:picLocks noChangeAspect="1" noChangeArrowheads="1"/>
          </p:cNvPicPr>
          <p:nvPr/>
        </p:nvPicPr>
        <p:blipFill>
          <a:blip r:embed="rId4" cstate="print"/>
          <a:srcRect/>
          <a:stretch>
            <a:fillRect/>
          </a:stretch>
        </p:blipFill>
        <p:spPr bwMode="auto">
          <a:xfrm>
            <a:off x="1885950" y="4929188"/>
            <a:ext cx="2414588" cy="1597025"/>
          </a:xfrm>
          <a:prstGeom prst="rect">
            <a:avLst/>
          </a:prstGeom>
          <a:noFill/>
          <a:ln w="9525">
            <a:solidFill>
              <a:schemeClr val="bg1"/>
            </a:solidFill>
            <a:miter lim="800000"/>
            <a:headEnd/>
            <a:tailEnd/>
          </a:ln>
        </p:spPr>
      </p:pic>
      <p:pic>
        <p:nvPicPr>
          <p:cNvPr id="24580" name="Picture 9" descr="IMG_0872"/>
          <p:cNvPicPr>
            <a:picLocks noChangeAspect="1" noChangeArrowheads="1"/>
          </p:cNvPicPr>
          <p:nvPr/>
        </p:nvPicPr>
        <p:blipFill>
          <a:blip r:embed="rId5" cstate="print"/>
          <a:srcRect/>
          <a:stretch>
            <a:fillRect/>
          </a:stretch>
        </p:blipFill>
        <p:spPr bwMode="auto">
          <a:xfrm>
            <a:off x="5180013" y="2921000"/>
            <a:ext cx="3716337" cy="2343150"/>
          </a:xfrm>
          <a:prstGeom prst="rect">
            <a:avLst/>
          </a:prstGeom>
          <a:noFill/>
          <a:ln w="9525">
            <a:solidFill>
              <a:schemeClr val="bg1"/>
            </a:solidFill>
            <a:miter lim="800000"/>
            <a:headEnd/>
            <a:tailEnd/>
          </a:ln>
        </p:spPr>
      </p:pic>
      <p:sp>
        <p:nvSpPr>
          <p:cNvPr id="24581" name="Text Box 13"/>
          <p:cNvSpPr txBox="1">
            <a:spLocks noChangeArrowheads="1"/>
          </p:cNvSpPr>
          <p:nvPr/>
        </p:nvSpPr>
        <p:spPr bwMode="auto">
          <a:xfrm>
            <a:off x="384175" y="285750"/>
            <a:ext cx="7929563" cy="1306513"/>
          </a:xfrm>
          <a:prstGeom prst="rect">
            <a:avLst/>
          </a:prstGeom>
          <a:noFill/>
          <a:ln w="9525" algn="ctr">
            <a:noFill/>
            <a:miter lim="800000"/>
            <a:headEnd/>
            <a:tailEnd/>
          </a:ln>
        </p:spPr>
        <p:txBody>
          <a:bodyPr/>
          <a:lstStyle/>
          <a:p>
            <a:r>
              <a:rPr lang="en-US" sz="6300">
                <a:solidFill>
                  <a:schemeClr val="bg1"/>
                </a:solidFill>
                <a:latin typeface="Resident Evil" pitchFamily="34" charset="0"/>
              </a:rPr>
              <a:t>Adventure Productions Inc</a:t>
            </a:r>
            <a:endParaRPr lang="en-US" sz="6300">
              <a:solidFill>
                <a:schemeClr val="bg1"/>
              </a:solidFill>
            </a:endParaRPr>
          </a:p>
        </p:txBody>
      </p:sp>
      <p:sp>
        <p:nvSpPr>
          <p:cNvPr id="24582" name="Rectangle 1"/>
          <p:cNvSpPr>
            <a:spLocks noChangeArrowheads="1"/>
          </p:cNvSpPr>
          <p:nvPr/>
        </p:nvSpPr>
        <p:spPr bwMode="auto">
          <a:xfrm>
            <a:off x="1360488" y="2017713"/>
            <a:ext cx="6172200" cy="579437"/>
          </a:xfrm>
          <a:prstGeom prst="rect">
            <a:avLst/>
          </a:prstGeom>
          <a:noFill/>
          <a:ln w="9525">
            <a:noFill/>
            <a:miter lim="800000"/>
            <a:headEnd/>
            <a:tailEnd/>
          </a:ln>
        </p:spPr>
        <p:txBody>
          <a:bodyPr>
            <a:spAutoFit/>
          </a:bodyPr>
          <a:lstStyle/>
          <a:p>
            <a:r>
              <a:rPr lang="en-US" sz="3200" b="1">
                <a:solidFill>
                  <a:srgbClr val="00FF00"/>
                </a:solidFill>
              </a:rPr>
              <a:t>Let Your Adventure Start Here!</a:t>
            </a:r>
            <a:endParaRPr lang="en-US" sz="3200">
              <a:solidFill>
                <a:srgbClr val="00FF00"/>
              </a:solidFill>
            </a:endParaRPr>
          </a:p>
        </p:txBody>
      </p:sp>
      <p:pic>
        <p:nvPicPr>
          <p:cNvPr id="24583" name="Picture 8" descr="3D genie blue"/>
          <p:cNvPicPr>
            <a:picLocks noChangeAspect="1" noChangeArrowheads="1" noCrop="1"/>
          </p:cNvPicPr>
          <p:nvPr/>
        </p:nvPicPr>
        <p:blipFill>
          <a:blip r:embed="rId6" cstate="print"/>
          <a:srcRect/>
          <a:stretch>
            <a:fillRect/>
          </a:stretch>
        </p:blipFill>
        <p:spPr bwMode="auto">
          <a:xfrm>
            <a:off x="6667500" y="971550"/>
            <a:ext cx="2209800" cy="2209800"/>
          </a:xfrm>
          <a:prstGeom prst="rect">
            <a:avLst/>
          </a:prstGeom>
          <a:noFill/>
          <a:ln w="9525">
            <a:noFill/>
            <a:miter lim="800000"/>
            <a:headEnd/>
            <a:tailEnd/>
          </a:ln>
        </p:spPr>
      </p:pic>
      <p:sp>
        <p:nvSpPr>
          <p:cNvPr id="24584" name="Text Box 11"/>
          <p:cNvSpPr txBox="1">
            <a:spLocks noChangeArrowheads="1"/>
          </p:cNvSpPr>
          <p:nvPr/>
        </p:nvSpPr>
        <p:spPr bwMode="auto">
          <a:xfrm>
            <a:off x="3286125" y="958850"/>
            <a:ext cx="5480050" cy="425450"/>
          </a:xfrm>
          <a:prstGeom prst="rect">
            <a:avLst/>
          </a:prstGeom>
          <a:noFill/>
          <a:ln w="9525">
            <a:noFill/>
            <a:miter lim="800000"/>
            <a:headEnd/>
            <a:tailEnd/>
          </a:ln>
        </p:spPr>
        <p:txBody>
          <a:bodyPr/>
          <a:lstStyle/>
          <a:p>
            <a:r>
              <a:rPr lang="en-US" sz="2800" b="1">
                <a:solidFill>
                  <a:schemeClr val="bg1"/>
                </a:solidFill>
                <a:latin typeface="Chiller" pitchFamily="82" charset="0"/>
              </a:rPr>
              <a:t>A Leader In Innovative Walk-Through Adventures</a:t>
            </a:r>
          </a:p>
        </p:txBody>
      </p:sp>
      <p:pic>
        <p:nvPicPr>
          <p:cNvPr id="24585" name="Picture 7" descr="P1012373"/>
          <p:cNvPicPr>
            <a:picLocks noChangeAspect="1" noChangeArrowheads="1"/>
          </p:cNvPicPr>
          <p:nvPr/>
        </p:nvPicPr>
        <p:blipFill>
          <a:blip r:embed="rId7" cstate="print"/>
          <a:srcRect/>
          <a:stretch>
            <a:fillRect/>
          </a:stretch>
        </p:blipFill>
        <p:spPr bwMode="auto">
          <a:xfrm>
            <a:off x="4695825" y="4935538"/>
            <a:ext cx="2489200" cy="1617662"/>
          </a:xfrm>
          <a:prstGeom prst="rect">
            <a:avLst/>
          </a:prstGeom>
          <a:noFill/>
          <a:ln w="9525">
            <a:solidFill>
              <a:schemeClr val="bg1"/>
            </a:solid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ext Box 13"/>
          <p:cNvSpPr txBox="1">
            <a:spLocks noChangeArrowheads="1"/>
          </p:cNvSpPr>
          <p:nvPr/>
        </p:nvSpPr>
        <p:spPr bwMode="auto">
          <a:xfrm>
            <a:off x="527050" y="444500"/>
            <a:ext cx="7929563" cy="1306513"/>
          </a:xfrm>
          <a:prstGeom prst="rect">
            <a:avLst/>
          </a:prstGeom>
          <a:noFill/>
          <a:ln w="9525" algn="ctr">
            <a:noFill/>
            <a:miter lim="800000"/>
            <a:headEnd/>
            <a:tailEnd/>
          </a:ln>
        </p:spPr>
        <p:txBody>
          <a:bodyPr/>
          <a:lstStyle/>
          <a:p>
            <a:r>
              <a:rPr lang="en-US" sz="6300">
                <a:solidFill>
                  <a:schemeClr val="bg1"/>
                </a:solidFill>
                <a:latin typeface="Resident Evil" pitchFamily="34" charset="0"/>
              </a:rPr>
              <a:t>Adventure Productions Inc</a:t>
            </a:r>
            <a:endParaRPr lang="en-US" sz="6300">
              <a:solidFill>
                <a:schemeClr val="bg1"/>
              </a:solidFill>
            </a:endParaRPr>
          </a:p>
        </p:txBody>
      </p:sp>
      <p:sp>
        <p:nvSpPr>
          <p:cNvPr id="25602" name="Text Box 11"/>
          <p:cNvSpPr txBox="1">
            <a:spLocks noChangeArrowheads="1"/>
          </p:cNvSpPr>
          <p:nvPr/>
        </p:nvSpPr>
        <p:spPr bwMode="auto">
          <a:xfrm>
            <a:off x="3352800" y="1079500"/>
            <a:ext cx="5480050" cy="425450"/>
          </a:xfrm>
          <a:prstGeom prst="rect">
            <a:avLst/>
          </a:prstGeom>
          <a:noFill/>
          <a:ln w="9525">
            <a:noFill/>
            <a:miter lim="800000"/>
            <a:headEnd/>
            <a:tailEnd/>
          </a:ln>
        </p:spPr>
        <p:txBody>
          <a:bodyPr/>
          <a:lstStyle/>
          <a:p>
            <a:r>
              <a:rPr lang="en-US" sz="2800" b="1">
                <a:solidFill>
                  <a:schemeClr val="bg1"/>
                </a:solidFill>
                <a:latin typeface="Chiller" pitchFamily="82" charset="0"/>
              </a:rPr>
              <a:t>A Leader In Innovative Walk-Through Adventures</a:t>
            </a:r>
          </a:p>
        </p:txBody>
      </p:sp>
      <p:pic>
        <p:nvPicPr>
          <p:cNvPr id="25603" name="Picture 6" descr="3D planet venus"/>
          <p:cNvPicPr>
            <a:picLocks noChangeAspect="1" noChangeArrowheads="1" noCrop="1"/>
          </p:cNvPicPr>
          <p:nvPr/>
        </p:nvPicPr>
        <p:blipFill>
          <a:blip r:embed="rId2" cstate="print"/>
          <a:srcRect/>
          <a:stretch>
            <a:fillRect/>
          </a:stretch>
        </p:blipFill>
        <p:spPr bwMode="auto">
          <a:xfrm>
            <a:off x="7624763" y="2100263"/>
            <a:ext cx="523875" cy="523875"/>
          </a:xfrm>
          <a:prstGeom prst="rect">
            <a:avLst/>
          </a:prstGeom>
          <a:noFill/>
          <a:ln w="9525">
            <a:noFill/>
            <a:miter lim="800000"/>
            <a:headEnd/>
            <a:tailEnd/>
          </a:ln>
        </p:spPr>
      </p:pic>
      <p:pic>
        <p:nvPicPr>
          <p:cNvPr id="25604" name="Picture 7" descr="3D heart pumping"/>
          <p:cNvPicPr>
            <a:picLocks noChangeAspect="1" noChangeArrowheads="1" noCrop="1"/>
          </p:cNvPicPr>
          <p:nvPr/>
        </p:nvPicPr>
        <p:blipFill>
          <a:blip r:embed="rId3" cstate="print"/>
          <a:srcRect/>
          <a:stretch>
            <a:fillRect/>
          </a:stretch>
        </p:blipFill>
        <p:spPr bwMode="auto">
          <a:xfrm>
            <a:off x="757238" y="3538538"/>
            <a:ext cx="1863725" cy="2076450"/>
          </a:xfrm>
          <a:prstGeom prst="rect">
            <a:avLst/>
          </a:prstGeom>
          <a:noFill/>
          <a:ln w="9525">
            <a:noFill/>
            <a:miter lim="800000"/>
            <a:headEnd/>
            <a:tailEnd/>
          </a:ln>
        </p:spPr>
      </p:pic>
      <p:sp>
        <p:nvSpPr>
          <p:cNvPr id="25605" name="Rectangle 3"/>
          <p:cNvSpPr>
            <a:spLocks noGrp="1"/>
          </p:cNvSpPr>
          <p:nvPr>
            <p:ph type="body" idx="1"/>
          </p:nvPr>
        </p:nvSpPr>
        <p:spPr>
          <a:xfrm>
            <a:off x="482600" y="2322513"/>
            <a:ext cx="8229600" cy="4176712"/>
          </a:xfrm>
        </p:spPr>
        <p:txBody>
          <a:bodyPr/>
          <a:lstStyle/>
          <a:p>
            <a:pPr algn="just">
              <a:lnSpc>
                <a:spcPct val="90000"/>
              </a:lnSpc>
              <a:buFont typeface="Arial" charset="0"/>
              <a:buNone/>
            </a:pPr>
            <a:r>
              <a:rPr lang="en-US" smtClean="0">
                <a:solidFill>
                  <a:srgbClr val="00FF00"/>
                </a:solidFill>
              </a:rPr>
              <a:t>This “Product” has no limitations! We plan to create an </a:t>
            </a:r>
            <a:r>
              <a:rPr lang="en-US" b="1" smtClean="0">
                <a:solidFill>
                  <a:srgbClr val="00FF00"/>
                </a:solidFill>
              </a:rPr>
              <a:t>Interactive Adventure</a:t>
            </a:r>
            <a:r>
              <a:rPr lang="en-US" smtClean="0">
                <a:solidFill>
                  <a:srgbClr val="00FF00"/>
                </a:solidFill>
              </a:rPr>
              <a:t> for any topic either customized or generic depending on the franchisee.  Dimensions and space availability will not be an issue or stand in the way of progress, leaving the sky as the limit to creativity and client/customer requirements. As a Franchise, we offer custom designs at various multi-level packages/plans.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Text Box 13"/>
          <p:cNvSpPr txBox="1">
            <a:spLocks noChangeArrowheads="1"/>
          </p:cNvSpPr>
          <p:nvPr/>
        </p:nvSpPr>
        <p:spPr bwMode="auto">
          <a:xfrm>
            <a:off x="431800" y="349250"/>
            <a:ext cx="7929563" cy="1306513"/>
          </a:xfrm>
          <a:prstGeom prst="rect">
            <a:avLst/>
          </a:prstGeom>
          <a:noFill/>
          <a:ln w="9525" algn="ctr">
            <a:noFill/>
            <a:miter lim="800000"/>
            <a:headEnd/>
            <a:tailEnd/>
          </a:ln>
        </p:spPr>
        <p:txBody>
          <a:bodyPr/>
          <a:lstStyle/>
          <a:p>
            <a:r>
              <a:rPr lang="en-US" sz="6300">
                <a:solidFill>
                  <a:schemeClr val="bg1"/>
                </a:solidFill>
                <a:latin typeface="Resident Evil" pitchFamily="34" charset="0"/>
              </a:rPr>
              <a:t>Adventure Productions Inc</a:t>
            </a:r>
            <a:endParaRPr lang="en-US" sz="6300">
              <a:solidFill>
                <a:schemeClr val="bg1"/>
              </a:solidFill>
            </a:endParaRPr>
          </a:p>
        </p:txBody>
      </p:sp>
      <p:sp>
        <p:nvSpPr>
          <p:cNvPr id="26626" name="Text Box 11"/>
          <p:cNvSpPr txBox="1">
            <a:spLocks noChangeArrowheads="1"/>
          </p:cNvSpPr>
          <p:nvPr/>
        </p:nvSpPr>
        <p:spPr bwMode="auto">
          <a:xfrm>
            <a:off x="3257550" y="984250"/>
            <a:ext cx="5480050" cy="425450"/>
          </a:xfrm>
          <a:prstGeom prst="rect">
            <a:avLst/>
          </a:prstGeom>
          <a:noFill/>
          <a:ln w="9525">
            <a:noFill/>
            <a:miter lim="800000"/>
            <a:headEnd/>
            <a:tailEnd/>
          </a:ln>
        </p:spPr>
        <p:txBody>
          <a:bodyPr/>
          <a:lstStyle/>
          <a:p>
            <a:r>
              <a:rPr lang="en-US" sz="2800" b="1">
                <a:solidFill>
                  <a:schemeClr val="bg1"/>
                </a:solidFill>
                <a:latin typeface="Chiller" pitchFamily="82" charset="0"/>
              </a:rPr>
              <a:t>A Leader In Innovative Walk-Through Adventures</a:t>
            </a:r>
          </a:p>
        </p:txBody>
      </p:sp>
      <p:pic>
        <p:nvPicPr>
          <p:cNvPr id="26627" name="Picture 10" descr="3D gargoyle red"/>
          <p:cNvPicPr>
            <a:picLocks noChangeAspect="1" noChangeArrowheads="1" noCrop="1"/>
          </p:cNvPicPr>
          <p:nvPr/>
        </p:nvPicPr>
        <p:blipFill>
          <a:blip r:embed="rId2" cstate="print"/>
          <a:srcRect/>
          <a:stretch>
            <a:fillRect/>
          </a:stretch>
        </p:blipFill>
        <p:spPr bwMode="auto">
          <a:xfrm>
            <a:off x="665163" y="3146425"/>
            <a:ext cx="1990725" cy="2946400"/>
          </a:xfrm>
          <a:prstGeom prst="rect">
            <a:avLst/>
          </a:prstGeom>
          <a:noFill/>
          <a:ln w="9525">
            <a:noFill/>
            <a:miter lim="800000"/>
            <a:headEnd/>
            <a:tailEnd/>
          </a:ln>
        </p:spPr>
      </p:pic>
      <p:sp>
        <p:nvSpPr>
          <p:cNvPr id="26628" name="Rectangle 3"/>
          <p:cNvSpPr>
            <a:spLocks noGrp="1"/>
          </p:cNvSpPr>
          <p:nvPr>
            <p:ph type="body" idx="1"/>
          </p:nvPr>
        </p:nvSpPr>
        <p:spPr>
          <a:xfrm>
            <a:off x="457200" y="1600200"/>
            <a:ext cx="8458200" cy="4525963"/>
          </a:xfrm>
        </p:spPr>
        <p:txBody>
          <a:bodyPr/>
          <a:lstStyle/>
          <a:p>
            <a:pPr marL="609600" indent="-609600">
              <a:buFont typeface="Arial" charset="0"/>
              <a:buNone/>
            </a:pPr>
            <a:r>
              <a:rPr lang="en-US" b="1" smtClean="0">
                <a:solidFill>
                  <a:srgbClr val="00FF00"/>
                </a:solidFill>
              </a:rPr>
              <a:t>OUR BUSINESS MODEL</a:t>
            </a:r>
          </a:p>
          <a:p>
            <a:pPr marL="609600" indent="-609600">
              <a:buFont typeface="Arial" charset="0"/>
              <a:buAutoNum type="arabicPeriod"/>
            </a:pPr>
            <a:endParaRPr lang="en-US" sz="3000" b="1" smtClean="0">
              <a:solidFill>
                <a:srgbClr val="00FF00"/>
              </a:solidFill>
            </a:endParaRPr>
          </a:p>
          <a:p>
            <a:pPr marL="609600" indent="-609600">
              <a:buFont typeface="Arial" charset="0"/>
              <a:buAutoNum type="arabicPeriod"/>
            </a:pPr>
            <a:r>
              <a:rPr lang="en-US" sz="3000" b="1" smtClean="0">
                <a:solidFill>
                  <a:srgbClr val="00FF00"/>
                </a:solidFill>
              </a:rPr>
              <a:t>PATENT &amp; LICENSE OUR PROCESS OF AN INTERCHANGEABLE-INTERACTIVE-ATTRACTION</a:t>
            </a:r>
          </a:p>
          <a:p>
            <a:pPr marL="609600" indent="-609600">
              <a:buFont typeface="Arial" charset="0"/>
              <a:buAutoNum type="arabicPeriod"/>
            </a:pPr>
            <a:endParaRPr lang="en-US" sz="3000" b="1" smtClean="0">
              <a:solidFill>
                <a:srgbClr val="00FF00"/>
              </a:solidFill>
            </a:endParaRPr>
          </a:p>
          <a:p>
            <a:pPr marL="609600" indent="-609600">
              <a:buFont typeface="Arial" charset="0"/>
              <a:buAutoNum type="arabicPeriod"/>
            </a:pPr>
            <a:r>
              <a:rPr lang="en-US" sz="3000" b="1" smtClean="0">
                <a:solidFill>
                  <a:srgbClr val="00FF00"/>
                </a:solidFill>
              </a:rPr>
              <a:t>BUILD &amp; OPERATE A SUCCESSFUL FEC</a:t>
            </a:r>
          </a:p>
          <a:p>
            <a:pPr marL="609600" indent="-609600">
              <a:buFont typeface="Arial" charset="0"/>
              <a:buAutoNum type="arabicPeriod"/>
            </a:pPr>
            <a:endParaRPr lang="en-US" sz="3000" b="1" smtClean="0">
              <a:solidFill>
                <a:srgbClr val="00FF00"/>
              </a:solidFill>
            </a:endParaRPr>
          </a:p>
          <a:p>
            <a:pPr marL="609600" indent="-609600">
              <a:buFont typeface="Arial" charset="0"/>
              <a:buAutoNum type="arabicPeriod"/>
            </a:pPr>
            <a:r>
              <a:rPr lang="en-US" sz="3000" b="1" smtClean="0">
                <a:solidFill>
                  <a:srgbClr val="00FF00"/>
                </a:solidFill>
              </a:rPr>
              <a:t>FRANCHISE OUR TURN-KEY SYSTEM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Text Box 13"/>
          <p:cNvSpPr txBox="1">
            <a:spLocks noChangeArrowheads="1"/>
          </p:cNvSpPr>
          <p:nvPr/>
        </p:nvSpPr>
        <p:spPr bwMode="auto">
          <a:xfrm>
            <a:off x="431800" y="349250"/>
            <a:ext cx="7929563" cy="1306513"/>
          </a:xfrm>
          <a:prstGeom prst="rect">
            <a:avLst/>
          </a:prstGeom>
          <a:noFill/>
          <a:ln w="9525" algn="ctr">
            <a:noFill/>
            <a:miter lim="800000"/>
            <a:headEnd/>
            <a:tailEnd/>
          </a:ln>
        </p:spPr>
        <p:txBody>
          <a:bodyPr/>
          <a:lstStyle/>
          <a:p>
            <a:r>
              <a:rPr lang="en-US" sz="6300">
                <a:solidFill>
                  <a:schemeClr val="bg1"/>
                </a:solidFill>
                <a:latin typeface="Resident Evil" pitchFamily="34" charset="0"/>
              </a:rPr>
              <a:t>Adventure Productions Inc</a:t>
            </a:r>
            <a:endParaRPr lang="en-US" sz="6300">
              <a:solidFill>
                <a:schemeClr val="bg1"/>
              </a:solidFill>
            </a:endParaRPr>
          </a:p>
        </p:txBody>
      </p:sp>
      <p:sp>
        <p:nvSpPr>
          <p:cNvPr id="27650" name="Text Box 11"/>
          <p:cNvSpPr txBox="1">
            <a:spLocks noChangeArrowheads="1"/>
          </p:cNvSpPr>
          <p:nvPr/>
        </p:nvSpPr>
        <p:spPr bwMode="auto">
          <a:xfrm>
            <a:off x="3257550" y="984250"/>
            <a:ext cx="5480050" cy="425450"/>
          </a:xfrm>
          <a:prstGeom prst="rect">
            <a:avLst/>
          </a:prstGeom>
          <a:noFill/>
          <a:ln w="9525">
            <a:noFill/>
            <a:miter lim="800000"/>
            <a:headEnd/>
            <a:tailEnd/>
          </a:ln>
        </p:spPr>
        <p:txBody>
          <a:bodyPr/>
          <a:lstStyle/>
          <a:p>
            <a:r>
              <a:rPr lang="en-US" sz="2800" b="1">
                <a:solidFill>
                  <a:schemeClr val="bg1"/>
                </a:solidFill>
                <a:latin typeface="Chiller" pitchFamily="82" charset="0"/>
              </a:rPr>
              <a:t>A Leader In Innovative Walk-Through Adventures</a:t>
            </a:r>
          </a:p>
        </p:txBody>
      </p:sp>
      <p:pic>
        <p:nvPicPr>
          <p:cNvPr id="27651" name="Picture 9" descr="3d planet moon with ship"/>
          <p:cNvPicPr>
            <a:picLocks noChangeAspect="1" noChangeArrowheads="1" noCrop="1"/>
          </p:cNvPicPr>
          <p:nvPr/>
        </p:nvPicPr>
        <p:blipFill>
          <a:blip r:embed="rId2" cstate="print"/>
          <a:srcRect/>
          <a:stretch>
            <a:fillRect/>
          </a:stretch>
        </p:blipFill>
        <p:spPr bwMode="auto">
          <a:xfrm>
            <a:off x="600075" y="3781425"/>
            <a:ext cx="1946275" cy="1504950"/>
          </a:xfrm>
          <a:prstGeom prst="rect">
            <a:avLst/>
          </a:prstGeom>
          <a:noFill/>
          <a:ln w="9525">
            <a:noFill/>
            <a:miter lim="800000"/>
            <a:headEnd/>
            <a:tailEnd/>
          </a:ln>
        </p:spPr>
      </p:pic>
      <p:sp>
        <p:nvSpPr>
          <p:cNvPr id="27652" name="Rectangle 3"/>
          <p:cNvSpPr>
            <a:spLocks noGrp="1"/>
          </p:cNvSpPr>
          <p:nvPr>
            <p:ph type="body" idx="1"/>
          </p:nvPr>
        </p:nvSpPr>
        <p:spPr>
          <a:xfrm>
            <a:off x="495300" y="2286000"/>
            <a:ext cx="8229600" cy="4164013"/>
          </a:xfrm>
        </p:spPr>
        <p:txBody>
          <a:bodyPr/>
          <a:lstStyle/>
          <a:p>
            <a:pPr>
              <a:buFont typeface="Arial" charset="0"/>
              <a:buNone/>
            </a:pPr>
            <a:r>
              <a:rPr lang="en-US" b="1" smtClean="0">
                <a:solidFill>
                  <a:srgbClr val="00FF00"/>
                </a:solidFill>
              </a:rPr>
              <a:t>Statistics show within the United States:</a:t>
            </a:r>
          </a:p>
          <a:p>
            <a:pPr>
              <a:buFont typeface="Arial" charset="0"/>
              <a:buNone/>
            </a:pPr>
            <a:endParaRPr lang="en-US" b="1" smtClean="0">
              <a:solidFill>
                <a:srgbClr val="00FF00"/>
              </a:solidFill>
            </a:endParaRPr>
          </a:p>
          <a:p>
            <a:pPr>
              <a:buFont typeface="Arial" charset="0"/>
              <a:buNone/>
            </a:pPr>
            <a:r>
              <a:rPr lang="en-US" b="1" smtClean="0">
                <a:solidFill>
                  <a:srgbClr val="00FF00"/>
                </a:solidFill>
              </a:rPr>
              <a:t>There are over 500 Chuck E Cheese franchises</a:t>
            </a:r>
          </a:p>
          <a:p>
            <a:pPr>
              <a:buFont typeface="Arial" charset="0"/>
              <a:buNone/>
            </a:pPr>
            <a:endParaRPr lang="en-US" b="1" smtClean="0">
              <a:solidFill>
                <a:srgbClr val="00FF00"/>
              </a:solidFill>
            </a:endParaRPr>
          </a:p>
          <a:p>
            <a:pPr>
              <a:buFont typeface="Arial" charset="0"/>
              <a:buNone/>
            </a:pPr>
            <a:r>
              <a:rPr lang="en-US" b="1" smtClean="0">
                <a:solidFill>
                  <a:srgbClr val="00FF00"/>
                </a:solidFill>
              </a:rPr>
              <a:t>An estimated 10,000 FEC’s</a:t>
            </a:r>
          </a:p>
          <a:p>
            <a:pPr>
              <a:buFont typeface="Arial" charset="0"/>
              <a:buNone/>
            </a:pPr>
            <a:endParaRPr lang="en-US" b="1" smtClean="0">
              <a:solidFill>
                <a:srgbClr val="00FF00"/>
              </a:solidFill>
            </a:endParaRPr>
          </a:p>
          <a:p>
            <a:pPr>
              <a:buFont typeface="Arial" charset="0"/>
              <a:buNone/>
            </a:pPr>
            <a:r>
              <a:rPr lang="en-US" b="1" smtClean="0">
                <a:solidFill>
                  <a:srgbClr val="00FF00"/>
                </a:solidFill>
              </a:rPr>
              <a:t>Over 300 Theme Parks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7587</TotalTime>
  <Words>1125</Words>
  <Application>Microsoft Office PowerPoint</Application>
  <PresentationFormat>On-screen Show (4:3)</PresentationFormat>
  <Paragraphs>167</Paragraphs>
  <Slides>21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Warner</dc:creator>
  <cp:lastModifiedBy>Joasia</cp:lastModifiedBy>
  <cp:revision>126</cp:revision>
  <dcterms:created xsi:type="dcterms:W3CDTF">2010-12-06T01:55:18Z</dcterms:created>
  <dcterms:modified xsi:type="dcterms:W3CDTF">2021-02-23T15:50:02Z</dcterms:modified>
</cp:coreProperties>
</file>